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22" r:id="rId2"/>
    <p:sldId id="272" r:id="rId3"/>
    <p:sldId id="273" r:id="rId4"/>
    <p:sldId id="274" r:id="rId5"/>
    <p:sldId id="276" r:id="rId6"/>
    <p:sldId id="320" r:id="rId7"/>
    <p:sldId id="280" r:id="rId8"/>
    <p:sldId id="282" r:id="rId9"/>
    <p:sldId id="271" r:id="rId10"/>
    <p:sldId id="283" r:id="rId11"/>
    <p:sldId id="284" r:id="rId12"/>
    <p:sldId id="286" r:id="rId13"/>
    <p:sldId id="290" r:id="rId14"/>
    <p:sldId id="296" r:id="rId15"/>
    <p:sldId id="340" r:id="rId16"/>
    <p:sldId id="298" r:id="rId17"/>
    <p:sldId id="303" r:id="rId18"/>
    <p:sldId id="342" r:id="rId19"/>
    <p:sldId id="321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</p:sldIdLst>
  <p:sldSz cx="9144000" cy="6858000" type="screen4x3"/>
  <p:notesSz cx="6877050" cy="10001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D5FF5D"/>
    <a:srgbClr val="F8FD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0256" autoAdjust="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A0C41F-9C66-4BD1-9267-80B099CEE9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4999038" cy="374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51388"/>
            <a:ext cx="55022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70DDD63B-3A71-4A73-AFD1-44FD285D50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3CCCA-6E63-4EA1-B37B-4D17DF6258C1}" type="slidenum">
              <a:rPr lang="es-ES" smtClean="0"/>
              <a:pPr/>
              <a:t>2</a:t>
            </a:fld>
            <a:endParaRPr lang="es-ES" smtClean="0"/>
          </a:p>
        </p:txBody>
      </p:sp>
      <p:sp>
        <p:nvSpPr>
          <p:cNvPr id="58371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4</a:t>
            </a:r>
          </a:p>
        </p:txBody>
      </p:sp>
      <p:sp>
        <p:nvSpPr>
          <p:cNvPr id="58373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837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5837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320909-A5F7-4EBD-8D2F-5510FC948F61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17</a:t>
            </a: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9638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963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964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BB73D0-8196-45BC-AE2F-4C049AFD09CA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71683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20</a:t>
            </a:r>
          </a:p>
        </p:txBody>
      </p:sp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168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7168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41029-209F-4BC2-9D7C-229D3DA97705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77827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26</a:t>
            </a:r>
          </a:p>
        </p:txBody>
      </p:sp>
      <p:sp>
        <p:nvSpPr>
          <p:cNvPr id="77829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7830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783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7783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76639E-CE01-4DAB-B564-13C6877CF320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78851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8852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28</a:t>
            </a:r>
          </a:p>
        </p:txBody>
      </p:sp>
      <p:sp>
        <p:nvSpPr>
          <p:cNvPr id="78853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8854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885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7885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112" tIns="45739" rIns="93112" bIns="45739" anchor="b"/>
          <a:lstStyle/>
          <a:p>
            <a:pPr algn="r" defTabSz="941388"/>
            <a:r>
              <a:rPr lang="es-ES" sz="1200" u="sng">
                <a:latin typeface="Arial" charset="0"/>
              </a:rPr>
              <a:t>29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112" tIns="45739" rIns="93112" bIns="45739" anchor="b"/>
          <a:lstStyle/>
          <a:p>
            <a:pPr algn="r" defTabSz="941388"/>
            <a:r>
              <a:rPr lang="es-ES" sz="1200" u="sng">
                <a:latin typeface="Arial" charset="0"/>
              </a:rPr>
              <a:t>31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5543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112" tIns="45739" rIns="93112" bIns="45739" anchor="b"/>
          <a:lstStyle/>
          <a:p>
            <a:pPr algn="r" defTabSz="941388"/>
            <a:r>
              <a:rPr lang="es-ES" sz="1200" u="sng">
                <a:latin typeface="Arial" charset="0"/>
              </a:rPr>
              <a:t>32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7591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112" tIns="45739" rIns="93112" bIns="45739" anchor="b"/>
          <a:lstStyle/>
          <a:p>
            <a:pPr algn="r" defTabSz="941388"/>
            <a:r>
              <a:rPr lang="es-ES" sz="1200" u="sng">
                <a:latin typeface="Arial" charset="0"/>
              </a:rPr>
              <a:t>33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963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3112" tIns="45739" rIns="93112" bIns="45739" anchor="b"/>
          <a:lstStyle/>
          <a:p>
            <a:pPr algn="r" defTabSz="941388"/>
            <a:r>
              <a:rPr lang="es-ES" sz="1200" u="sng">
                <a:latin typeface="Arial" charset="0"/>
              </a:rPr>
              <a:t>34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168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26E845-8715-478F-8A6B-4A51433ACDA8}" type="slidenum">
              <a:rPr lang="es-ES" smtClean="0"/>
              <a:pPr/>
              <a:t>3</a:t>
            </a:fld>
            <a:endParaRPr lang="es-ES" smtClean="0"/>
          </a:p>
        </p:txBody>
      </p:sp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5</a:t>
            </a:r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939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594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8FD6D-0EEC-4021-B8F1-08D71AF8479B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60419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6</a:t>
            </a:r>
          </a:p>
        </p:txBody>
      </p:sp>
      <p:sp>
        <p:nvSpPr>
          <p:cNvPr id="60421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042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042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F75A23-C160-42F6-B104-644D203166FD}" type="slidenum">
              <a:rPr lang="es-ES" smtClean="0"/>
              <a:pPr/>
              <a:t>5</a:t>
            </a:fld>
            <a:endParaRPr lang="es-ES" smtClean="0"/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444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8</a:t>
            </a:r>
          </a:p>
        </p:txBody>
      </p:sp>
      <p:sp>
        <p:nvSpPr>
          <p:cNvPr id="61445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446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44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144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66F3B-D7B0-4E2E-8758-0B2EFE5DCDD7}" type="slidenum">
              <a:rPr lang="es-ES" smtClean="0"/>
              <a:pPr/>
              <a:t>7</a:t>
            </a:fld>
            <a:endParaRPr lang="es-ES" smtClean="0"/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3492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12</a:t>
            </a:r>
          </a:p>
        </p:txBody>
      </p:sp>
      <p:sp>
        <p:nvSpPr>
          <p:cNvPr id="63493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3494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349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349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D3F810-72E0-497F-B52D-BDFA5BB0CC51}" type="slidenum">
              <a:rPr lang="es-ES" smtClean="0"/>
              <a:pPr/>
              <a:t>8</a:t>
            </a:fld>
            <a:endParaRPr lang="es-ES" smtClean="0"/>
          </a:p>
        </p:txBody>
      </p:sp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14</a:t>
            </a:r>
          </a:p>
        </p:txBody>
      </p:sp>
      <p:sp>
        <p:nvSpPr>
          <p:cNvPr id="64517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8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452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52F529-3E2D-473A-861E-BF30C073074E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65539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0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3</a:t>
            </a:r>
          </a:p>
        </p:txBody>
      </p:sp>
      <p:sp>
        <p:nvSpPr>
          <p:cNvPr id="65541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2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554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501445-DAA8-4936-ABFE-ACB8383D72F9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9B312F-1312-48C1-A236-8401AE4C8582}" type="slidenum">
              <a:rPr lang="es-ES" smtClean="0"/>
              <a:pPr/>
              <a:t>11</a:t>
            </a:fld>
            <a:endParaRPr lang="es-ES" smtClean="0"/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15</a:t>
            </a:r>
          </a:p>
        </p:txBody>
      </p:sp>
      <p:sp>
        <p:nvSpPr>
          <p:cNvPr id="67589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7590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759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759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148D6-8BB4-4F18-8794-5F7465607F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C01E-01A0-43E6-8D75-1BE30D3F15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D0EB-70FB-4FE0-AAAA-C407080BDE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20C9-BD27-4DC2-A842-DEAF47B7B5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3D8F5-9FBB-4AFC-B822-FEDA1481DA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C9DA-4067-4BA0-B66E-D78E909233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01A69-61AA-4441-BBAC-67613C6516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58626-E009-48EB-8BA1-37D21CA732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E460C-AF00-429D-97D1-91E075A079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E8C2F-6C9E-468E-8C7F-251F70F909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24C3-F009-4656-87BB-F02E2F3F3D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ABF3D-4F0A-44FB-87C4-3055CBF870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9F2D3-83E8-45AD-9254-74364A66AC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7D3FFC-107C-4D51-A45D-E2BEC2FDF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73" name="Line 21"/>
          <p:cNvSpPr>
            <a:spLocks noChangeShapeType="1"/>
          </p:cNvSpPr>
          <p:nvPr/>
        </p:nvSpPr>
        <p:spPr bwMode="auto">
          <a:xfrm>
            <a:off x="3995738" y="2565400"/>
            <a:ext cx="0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30550" y="928688"/>
            <a:ext cx="2349500" cy="1558925"/>
            <a:chOff x="2290" y="585"/>
            <a:chExt cx="1480" cy="982"/>
          </a:xfrm>
        </p:grpSpPr>
        <p:sp>
          <p:nvSpPr>
            <p:cNvPr id="74756" name="Text Box 4"/>
            <p:cNvSpPr txBox="1">
              <a:spLocks noChangeArrowheads="1"/>
            </p:cNvSpPr>
            <p:nvPr/>
          </p:nvSpPr>
          <p:spPr bwMode="auto">
            <a:xfrm>
              <a:off x="2362" y="585"/>
              <a:ext cx="12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b="1"/>
                <a:t>GLUCOSA</a:t>
              </a:r>
            </a:p>
          </p:txBody>
        </p:sp>
        <p:sp>
          <p:nvSpPr>
            <p:cNvPr id="74757" name="Line 5"/>
            <p:cNvSpPr>
              <a:spLocks noChangeShapeType="1"/>
            </p:cNvSpPr>
            <p:nvPr/>
          </p:nvSpPr>
          <p:spPr bwMode="auto">
            <a:xfrm>
              <a:off x="2789" y="845"/>
              <a:ext cx="0" cy="453"/>
            </a:xfrm>
            <a:prstGeom prst="line">
              <a:avLst/>
            </a:prstGeom>
            <a:noFill/>
            <a:ln w="44450">
              <a:solidFill>
                <a:srgbClr val="00008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74758" name="Text Box 6"/>
            <p:cNvSpPr txBox="1">
              <a:spLocks noChangeArrowheads="1"/>
            </p:cNvSpPr>
            <p:nvPr/>
          </p:nvSpPr>
          <p:spPr bwMode="auto">
            <a:xfrm>
              <a:off x="2290" y="1220"/>
              <a:ext cx="1480" cy="347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b="1"/>
                <a:t>2 PIRUVATO</a:t>
              </a:r>
            </a:p>
          </p:txBody>
        </p:sp>
        <p:sp>
          <p:nvSpPr>
            <p:cNvPr id="74759" name="Text Box 7"/>
            <p:cNvSpPr txBox="1">
              <a:spLocks noChangeArrowheads="1"/>
            </p:cNvSpPr>
            <p:nvPr/>
          </p:nvSpPr>
          <p:spPr bwMode="auto">
            <a:xfrm>
              <a:off x="2789" y="903"/>
              <a:ext cx="4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b="1"/>
                <a:t>VG</a:t>
              </a:r>
            </a:p>
          </p:txBody>
        </p:sp>
      </p:grp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6443663" y="2492375"/>
            <a:ext cx="2473325" cy="5286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800" b="1"/>
              <a:t>AEROBIOSIS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619750" y="2420938"/>
            <a:ext cx="823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800" b="1"/>
              <a:t>O</a:t>
            </a:r>
            <a:r>
              <a:rPr lang="es-ES_tradnl" sz="2800" b="1" baseline="-25000"/>
              <a:t>2</a:t>
            </a: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2916238" y="5157788"/>
            <a:ext cx="24336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rIns="0">
            <a:spAutoFit/>
          </a:bodyPr>
          <a:lstStyle/>
          <a:p>
            <a:pPr algn="ctr"/>
            <a:r>
              <a:rPr lang="es-ES_tradnl" sz="2800" b="1" i="1">
                <a:solidFill>
                  <a:srgbClr val="800080"/>
                </a:solidFill>
              </a:rPr>
              <a:t>Fermentación </a:t>
            </a:r>
          </a:p>
          <a:p>
            <a:pPr algn="ctr"/>
            <a:r>
              <a:rPr lang="es-ES_tradnl" sz="2800" b="1" i="1">
                <a:solidFill>
                  <a:srgbClr val="800080"/>
                </a:solidFill>
              </a:rPr>
              <a:t>Alcohólica</a:t>
            </a: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179388" y="4581525"/>
            <a:ext cx="25923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s-ES_tradnl" sz="2800" b="1" i="1">
                <a:solidFill>
                  <a:srgbClr val="0000FF"/>
                </a:solidFill>
              </a:rPr>
              <a:t>Fermentación </a:t>
            </a:r>
          </a:p>
          <a:p>
            <a:pPr algn="ctr"/>
            <a:r>
              <a:rPr lang="es-ES_tradnl" sz="2800" b="1" i="1">
                <a:solidFill>
                  <a:srgbClr val="0000FF"/>
                </a:solidFill>
              </a:rPr>
              <a:t>Láctica</a:t>
            </a: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3132138" y="3954463"/>
            <a:ext cx="1303337" cy="550862"/>
          </a:xfrm>
          <a:prstGeom prst="rect">
            <a:avLst/>
          </a:prstGeom>
          <a:noFill/>
          <a:ln w="3175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rgbClr val="800080"/>
                </a:solidFill>
              </a:rPr>
              <a:t>Etanol</a:t>
            </a:r>
            <a:endParaRPr lang="es-ES_tradnl" sz="2800" b="1" baseline="-25000">
              <a:solidFill>
                <a:srgbClr val="800080"/>
              </a:solidFill>
            </a:endParaRPr>
          </a:p>
        </p:txBody>
      </p:sp>
      <p:sp>
        <p:nvSpPr>
          <p:cNvPr id="74776" name="Line 24"/>
          <p:cNvSpPr>
            <a:spLocks noChangeShapeType="1"/>
          </p:cNvSpPr>
          <p:nvPr/>
        </p:nvSpPr>
        <p:spPr bwMode="auto">
          <a:xfrm flipH="1">
            <a:off x="1403350" y="2276475"/>
            <a:ext cx="1728788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539750" y="3736975"/>
            <a:ext cx="1781175" cy="550863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rgbClr val="0000FF"/>
                </a:solidFill>
              </a:rPr>
              <a:t>2 Lactato</a:t>
            </a:r>
          </a:p>
        </p:txBody>
      </p:sp>
      <p:sp>
        <p:nvSpPr>
          <p:cNvPr id="74779" name="Line 27"/>
          <p:cNvSpPr>
            <a:spLocks noChangeShapeType="1"/>
          </p:cNvSpPr>
          <p:nvPr/>
        </p:nvSpPr>
        <p:spPr bwMode="auto">
          <a:xfrm>
            <a:off x="4932363" y="2492375"/>
            <a:ext cx="1657350" cy="936625"/>
          </a:xfrm>
          <a:prstGeom prst="line">
            <a:avLst/>
          </a:prstGeom>
          <a:noFill/>
          <a:ln w="444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4780" name="Text Box 28"/>
          <p:cNvSpPr txBox="1">
            <a:spLocks noChangeArrowheads="1"/>
          </p:cNvSpPr>
          <p:nvPr/>
        </p:nvSpPr>
        <p:spPr bwMode="auto">
          <a:xfrm>
            <a:off x="4932363" y="3789363"/>
            <a:ext cx="3703637" cy="550862"/>
          </a:xfrm>
          <a:prstGeom prst="rect">
            <a:avLst/>
          </a:prstGeom>
          <a:noFill/>
          <a:ln w="317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rgbClr val="990033"/>
                </a:solidFill>
              </a:rPr>
              <a:t>2 Acetil-CoA + 2 CO</a:t>
            </a:r>
            <a:r>
              <a:rPr lang="es-ES_tradnl" sz="2800" b="1" baseline="-25000">
                <a:solidFill>
                  <a:srgbClr val="990033"/>
                </a:solidFill>
              </a:rPr>
              <a:t>2</a:t>
            </a:r>
          </a:p>
        </p:txBody>
      </p:sp>
      <p:sp>
        <p:nvSpPr>
          <p:cNvPr id="74781" name="Text Box 29"/>
          <p:cNvSpPr txBox="1">
            <a:spLocks noChangeArrowheads="1"/>
          </p:cNvSpPr>
          <p:nvPr/>
        </p:nvSpPr>
        <p:spPr bwMode="auto">
          <a:xfrm>
            <a:off x="5867400" y="5445125"/>
            <a:ext cx="2452688" cy="550863"/>
          </a:xfrm>
          <a:prstGeom prst="rect">
            <a:avLst/>
          </a:prstGeom>
          <a:noFill/>
          <a:ln w="317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>
                <a:solidFill>
                  <a:srgbClr val="990033"/>
                </a:solidFill>
              </a:rPr>
              <a:t>4 CO</a:t>
            </a:r>
            <a:r>
              <a:rPr lang="es-ES_tradnl" sz="2800" b="1" baseline="-25000">
                <a:solidFill>
                  <a:srgbClr val="990033"/>
                </a:solidFill>
              </a:rPr>
              <a:t>2</a:t>
            </a:r>
            <a:r>
              <a:rPr lang="es-ES_tradnl" sz="2800" b="1">
                <a:solidFill>
                  <a:srgbClr val="990033"/>
                </a:solidFill>
              </a:rPr>
              <a:t>+ 4 H</a:t>
            </a:r>
            <a:r>
              <a:rPr lang="es-ES_tradnl" sz="2800" b="1" baseline="-25000">
                <a:solidFill>
                  <a:srgbClr val="990033"/>
                </a:solidFill>
              </a:rPr>
              <a:t>2</a:t>
            </a:r>
            <a:r>
              <a:rPr lang="es-ES_tradnl" sz="2800" b="1">
                <a:solidFill>
                  <a:srgbClr val="990033"/>
                </a:solidFill>
              </a:rPr>
              <a:t>O</a:t>
            </a:r>
          </a:p>
        </p:txBody>
      </p:sp>
      <p:sp>
        <p:nvSpPr>
          <p:cNvPr id="74783" name="Line 31"/>
          <p:cNvSpPr>
            <a:spLocks noChangeShapeType="1"/>
          </p:cNvSpPr>
          <p:nvPr/>
        </p:nvSpPr>
        <p:spPr bwMode="auto">
          <a:xfrm>
            <a:off x="6588125" y="4581525"/>
            <a:ext cx="0" cy="719138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4784" name="Text Box 32"/>
          <p:cNvSpPr txBox="1">
            <a:spLocks noChangeArrowheads="1"/>
          </p:cNvSpPr>
          <p:nvPr/>
        </p:nvSpPr>
        <p:spPr bwMode="auto">
          <a:xfrm>
            <a:off x="6948488" y="4581525"/>
            <a:ext cx="188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800" b="1"/>
              <a:t>C. KREBS</a:t>
            </a:r>
          </a:p>
        </p:txBody>
      </p:sp>
      <p:sp>
        <p:nvSpPr>
          <p:cNvPr id="74785" name="Oval 33"/>
          <p:cNvSpPr>
            <a:spLocks noChangeArrowheads="1"/>
          </p:cNvSpPr>
          <p:nvPr/>
        </p:nvSpPr>
        <p:spPr bwMode="auto">
          <a:xfrm>
            <a:off x="6804025" y="4508500"/>
            <a:ext cx="2124075" cy="6477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4786" name="Text Box 34"/>
          <p:cNvSpPr txBox="1">
            <a:spLocks noChangeArrowheads="1"/>
          </p:cNvSpPr>
          <p:nvPr/>
        </p:nvSpPr>
        <p:spPr bwMode="auto">
          <a:xfrm>
            <a:off x="5795963" y="6165850"/>
            <a:ext cx="3024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/>
            <a:r>
              <a:rPr lang="es-ES_tradnl" sz="2800" b="1" i="1">
                <a:solidFill>
                  <a:srgbClr val="990033"/>
                </a:solidFill>
              </a:rPr>
              <a:t>Células animales</a:t>
            </a:r>
            <a:endParaRPr lang="es-ES_tradnl" sz="2800" b="1" i="1">
              <a:solidFill>
                <a:srgbClr val="FF0000"/>
              </a:solidFill>
            </a:endParaRPr>
          </a:p>
        </p:txBody>
      </p:sp>
      <p:sp>
        <p:nvSpPr>
          <p:cNvPr id="74787" name="Text Box 35"/>
          <p:cNvSpPr txBox="1">
            <a:spLocks noChangeArrowheads="1"/>
          </p:cNvSpPr>
          <p:nvPr/>
        </p:nvSpPr>
        <p:spPr bwMode="auto">
          <a:xfrm>
            <a:off x="539750" y="188913"/>
            <a:ext cx="8135938" cy="774700"/>
          </a:xfrm>
          <a:prstGeom prst="rect">
            <a:avLst/>
          </a:prstGeom>
          <a:gradFill rotWithShape="1">
            <a:gsLst>
              <a:gs pos="0">
                <a:srgbClr val="B3E6EB">
                  <a:gamma/>
                  <a:shade val="46275"/>
                  <a:invGamma/>
                </a:srgbClr>
              </a:gs>
              <a:gs pos="50000">
                <a:srgbClr val="B3E6EB"/>
              </a:gs>
              <a:gs pos="100000">
                <a:srgbClr val="B3E6EB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spcBef>
                <a:spcPct val="50000"/>
              </a:spcBef>
              <a:spcAft>
                <a:spcPct val="50000"/>
              </a:spcAft>
            </a:pPr>
            <a:r>
              <a:rPr lang="es-ES_tradnl" sz="3200" b="1" i="1"/>
              <a:t>DESTINO DEL PIRUVATO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90763" y="2460625"/>
            <a:ext cx="2244725" cy="852488"/>
            <a:chOff x="1761" y="1550"/>
            <a:chExt cx="1414" cy="537"/>
          </a:xfrm>
        </p:grpSpPr>
        <p:sp>
          <p:nvSpPr>
            <p:cNvPr id="74764" name="Text Box 12"/>
            <p:cNvSpPr txBox="1">
              <a:spLocks noChangeArrowheads="1"/>
            </p:cNvSpPr>
            <p:nvPr/>
          </p:nvSpPr>
          <p:spPr bwMode="auto">
            <a:xfrm>
              <a:off x="1761" y="1760"/>
              <a:ext cx="14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i="1"/>
                <a:t>Anaerobiosis</a:t>
              </a: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154" y="1550"/>
              <a:ext cx="375" cy="383"/>
              <a:chOff x="2045" y="1463"/>
              <a:chExt cx="330" cy="334"/>
            </a:xfrm>
          </p:grpSpPr>
          <p:sp>
            <p:nvSpPr>
              <p:cNvPr id="74766" name="Text Box 14"/>
              <p:cNvSpPr txBox="1">
                <a:spLocks noChangeArrowheads="1"/>
              </p:cNvSpPr>
              <p:nvPr/>
            </p:nvSpPr>
            <p:spPr bwMode="auto">
              <a:xfrm>
                <a:off x="2045" y="1463"/>
                <a:ext cx="330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_tradnl" sz="2800" b="1"/>
                  <a:t>O</a:t>
                </a:r>
                <a:r>
                  <a:rPr lang="es-ES_tradnl" sz="2800" b="1" baseline="-25000"/>
                  <a:t>2</a:t>
                </a:r>
              </a:p>
            </p:txBody>
          </p:sp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>
                <a:off x="2063" y="1525"/>
                <a:ext cx="227" cy="272"/>
                <a:chOff x="2154" y="2523"/>
                <a:chExt cx="318" cy="363"/>
              </a:xfrm>
            </p:grpSpPr>
            <p:sp>
              <p:nvSpPr>
                <p:cNvPr id="74768" name="Line 16"/>
                <p:cNvSpPr>
                  <a:spLocks noChangeShapeType="1"/>
                </p:cNvSpPr>
                <p:nvPr/>
              </p:nvSpPr>
              <p:spPr bwMode="auto">
                <a:xfrm>
                  <a:off x="2154" y="2523"/>
                  <a:ext cx="318" cy="363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4769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2155" y="2523"/>
                  <a:ext cx="317" cy="317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PE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FUNCIONES DEL CICLO DE KREBS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  <a:ln>
            <a:solidFill>
              <a:srgbClr val="0033CC"/>
            </a:solidFill>
          </a:ln>
        </p:spPr>
        <p:txBody>
          <a:bodyPr/>
          <a:lstStyle/>
          <a:p>
            <a:pPr eaLnBrk="1" hangingPunct="1"/>
            <a:r>
              <a:rPr lang="es-ES" smtClean="0"/>
              <a:t>Fuente productora de enzimas reducidas utilizadas para la producción de ATP,</a:t>
            </a:r>
          </a:p>
          <a:p>
            <a:pPr eaLnBrk="1" hangingPunct="1"/>
            <a:r>
              <a:rPr lang="es-ES" smtClean="0"/>
              <a:t>Produce la mayor parte del CO</a:t>
            </a:r>
            <a:r>
              <a:rPr lang="es-ES" b="1" baseline="-25000" smtClean="0"/>
              <a:t>2</a:t>
            </a:r>
            <a:r>
              <a:rPr lang="es-ES" smtClean="0"/>
              <a:t> de la célula.</a:t>
            </a:r>
          </a:p>
          <a:p>
            <a:pPr eaLnBrk="1" hangingPunct="1"/>
            <a:r>
              <a:rPr lang="es-ES" smtClean="0"/>
              <a:t>Convierte intermediarios en precursores de ácidos grasos</a:t>
            </a:r>
          </a:p>
          <a:p>
            <a:pPr eaLnBrk="1" hangingPunct="1"/>
            <a:r>
              <a:rPr lang="es-ES" smtClean="0"/>
              <a:t>Proporciona precursores para la síntesis de proteínas y ácidos nucleicos.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rrowheads="1"/>
          </p:cNvPicPr>
          <p:nvPr/>
        </p:nvPicPr>
        <p:blipFill>
          <a:blip r:embed="rId3">
            <a:lum bright="-20000" contrast="42000"/>
          </a:blip>
          <a:srcRect/>
          <a:stretch>
            <a:fillRect/>
          </a:stretch>
        </p:blipFill>
        <p:spPr bwMode="auto">
          <a:xfrm>
            <a:off x="971550" y="0"/>
            <a:ext cx="6696075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059113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771775" y="549275"/>
            <a:ext cx="15843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b="1"/>
              <a:t>Acetil-CoA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427538" y="1700213"/>
            <a:ext cx="936625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Citrato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16463" y="2420938"/>
            <a:ext cx="1368425" cy="6413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Cis-Aconitato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716463" y="3789363"/>
            <a:ext cx="1368425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Isocitrato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4500563" y="-26988"/>
            <a:ext cx="2087562" cy="39687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Condensación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2339975" y="3500438"/>
            <a:ext cx="12588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Fumarato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2771775" y="4941888"/>
            <a:ext cx="1657350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Succinil-CoA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4500563" y="4292600"/>
            <a:ext cx="1368425" cy="7794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-Ceto</a:t>
            </a:r>
          </a:p>
          <a:p>
            <a:pPr eaLnBrk="0" hangingPunct="0">
              <a:spcBef>
                <a:spcPct val="50000"/>
              </a:spcBef>
            </a:pPr>
            <a:r>
              <a:rPr lang="es-ES" b="1"/>
              <a:t>glutarato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2339975" y="4365625"/>
            <a:ext cx="1331913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Succinato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2555875" y="1773238"/>
            <a:ext cx="1584325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Oxalacetato</a:t>
            </a: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2484438" y="2276475"/>
            <a:ext cx="935037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/>
              <a:t>Malato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6372225" y="1484313"/>
            <a:ext cx="1871663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Deshidratación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6804025" y="3357563"/>
            <a:ext cx="1655763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Hidratación</a:t>
            </a:r>
          </a:p>
        </p:txBody>
      </p:sp>
      <p:sp>
        <p:nvSpPr>
          <p:cNvPr id="43026" name="Text Box 18"/>
          <p:cNvSpPr txBox="1">
            <a:spLocks noChangeArrowheads="1"/>
          </p:cNvSpPr>
          <p:nvPr/>
        </p:nvSpPr>
        <p:spPr bwMode="auto">
          <a:xfrm>
            <a:off x="6659563" y="4581525"/>
            <a:ext cx="2087562" cy="57308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Descarboxilación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oxidativa</a:t>
            </a:r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4716463" y="6021388"/>
            <a:ext cx="2087562" cy="5730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Descarboxilación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oxidativa</a:t>
            </a: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395288" y="5732463"/>
            <a:ext cx="2016125" cy="5048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Fosforilación a nivel de sustrato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0" y="4581525"/>
            <a:ext cx="2195513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Deshidrogenación</a:t>
            </a: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0" y="2924175"/>
            <a:ext cx="1655763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Hidratación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0" y="1773238"/>
            <a:ext cx="2195513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5000"/>
              </a:spcBef>
            </a:pPr>
            <a:r>
              <a:rPr lang="es-ES" b="1">
                <a:solidFill>
                  <a:schemeClr val="accent2"/>
                </a:solidFill>
              </a:rPr>
              <a:t>Deshidrogenación</a:t>
            </a:r>
          </a:p>
        </p:txBody>
      </p:sp>
      <p:sp>
        <p:nvSpPr>
          <p:cNvPr id="25" name="24 Explosión 1"/>
          <p:cNvSpPr/>
          <p:nvPr/>
        </p:nvSpPr>
        <p:spPr>
          <a:xfrm>
            <a:off x="2357422" y="5929330"/>
            <a:ext cx="1000132" cy="714356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400" dirty="0" smtClean="0">
                <a:solidFill>
                  <a:schemeClr val="tx1"/>
                </a:solidFill>
              </a:rPr>
              <a:t>GTP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smtClean="0"/>
              <a:t>ESQUEMA DE LA PRIMERA REACCION DEL C. DE KREBS</a:t>
            </a:r>
          </a:p>
        </p:txBody>
      </p:sp>
      <p:grpSp>
        <p:nvGrpSpPr>
          <p:cNvPr id="45061" name="Group 5"/>
          <p:cNvGrpSpPr>
            <a:grpSpLocks/>
          </p:cNvGrpSpPr>
          <p:nvPr/>
        </p:nvGrpSpPr>
        <p:grpSpPr bwMode="auto">
          <a:xfrm>
            <a:off x="1476375" y="1733550"/>
            <a:ext cx="6027738" cy="4432300"/>
            <a:chOff x="930" y="1092"/>
            <a:chExt cx="3797" cy="2792"/>
          </a:xfrm>
        </p:grpSpPr>
        <p:grpSp>
          <p:nvGrpSpPr>
            <p:cNvPr id="45062" name="Group 6"/>
            <p:cNvGrpSpPr>
              <a:grpSpLocks/>
            </p:cNvGrpSpPr>
            <p:nvPr/>
          </p:nvGrpSpPr>
          <p:grpSpPr bwMode="auto">
            <a:xfrm>
              <a:off x="930" y="1092"/>
              <a:ext cx="3764" cy="2792"/>
              <a:chOff x="930" y="1092"/>
              <a:chExt cx="3764" cy="2792"/>
            </a:xfrm>
          </p:grpSpPr>
          <p:pic>
            <p:nvPicPr>
              <p:cNvPr id="45064" name="Picture 7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30" y="1092"/>
                <a:ext cx="3764" cy="27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45065" name="Rectangle 8"/>
              <p:cNvSpPr>
                <a:spLocks noChangeArrowheads="1"/>
              </p:cNvSpPr>
              <p:nvPr/>
            </p:nvSpPr>
            <p:spPr bwMode="auto">
              <a:xfrm>
                <a:off x="2658" y="1298"/>
                <a:ext cx="1420" cy="525"/>
              </a:xfrm>
              <a:prstGeom prst="rect">
                <a:avLst/>
              </a:prstGeom>
              <a:solidFill>
                <a:srgbClr val="F2B6C0"/>
              </a:solidFill>
              <a:ln w="12700">
                <a:solidFill>
                  <a:srgbClr val="F2B6C0"/>
                </a:solidFill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s-ES" sz="2400"/>
                  <a:t>Glicolisis ó      Piruvato</a:t>
                </a:r>
              </a:p>
            </p:txBody>
          </p:sp>
          <p:sp>
            <p:nvSpPr>
              <p:cNvPr id="45066" name="Rectangle 9"/>
              <p:cNvSpPr>
                <a:spLocks noChangeArrowheads="1"/>
              </p:cNvSpPr>
              <p:nvPr/>
            </p:nvSpPr>
            <p:spPr bwMode="auto">
              <a:xfrm>
                <a:off x="2245" y="2160"/>
                <a:ext cx="1373" cy="286"/>
              </a:xfrm>
              <a:prstGeom prst="rect">
                <a:avLst/>
              </a:prstGeom>
              <a:solidFill>
                <a:srgbClr val="F5E1A9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s-ES" sz="2400"/>
                  <a:t>Acetil-CoA</a:t>
                </a:r>
              </a:p>
            </p:txBody>
          </p:sp>
          <p:sp>
            <p:nvSpPr>
              <p:cNvPr id="45067" name="Rectangle 10"/>
              <p:cNvSpPr>
                <a:spLocks noChangeArrowheads="1"/>
              </p:cNvSpPr>
              <p:nvPr/>
            </p:nvSpPr>
            <p:spPr bwMode="auto">
              <a:xfrm>
                <a:off x="2258" y="3271"/>
                <a:ext cx="1031" cy="536"/>
              </a:xfrm>
              <a:prstGeom prst="rect">
                <a:avLst/>
              </a:prstGeom>
              <a:solidFill>
                <a:srgbClr val="F2B6C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90488" tIns="151200" rIns="90488" bIns="15120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s-ES" b="1"/>
                  <a:t>CICLO DE KREBS</a:t>
                </a:r>
              </a:p>
            </p:txBody>
          </p:sp>
          <p:sp>
            <p:nvSpPr>
              <p:cNvPr id="45068" name="Rectangle 11"/>
              <p:cNvSpPr>
                <a:spLocks noChangeArrowheads="1"/>
              </p:cNvSpPr>
              <p:nvPr/>
            </p:nvSpPr>
            <p:spPr bwMode="auto">
              <a:xfrm>
                <a:off x="1474" y="2840"/>
                <a:ext cx="1429" cy="286"/>
              </a:xfrm>
              <a:prstGeom prst="rect">
                <a:avLst/>
              </a:prstGeom>
              <a:solidFill>
                <a:srgbClr val="F5E1A9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198000" tIns="44450" rIns="270000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s-ES" sz="2400"/>
                  <a:t>Oxalacetato</a:t>
                </a:r>
              </a:p>
            </p:txBody>
          </p:sp>
          <p:sp>
            <p:nvSpPr>
              <p:cNvPr id="45069" name="Rectangle 12"/>
              <p:cNvSpPr>
                <a:spLocks noChangeArrowheads="1"/>
              </p:cNvSpPr>
              <p:nvPr/>
            </p:nvSpPr>
            <p:spPr bwMode="auto">
              <a:xfrm>
                <a:off x="3453" y="3152"/>
                <a:ext cx="917" cy="286"/>
              </a:xfrm>
              <a:prstGeom prst="rect">
                <a:avLst/>
              </a:prstGeom>
              <a:solidFill>
                <a:srgbClr val="F5E1A9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s-ES" sz="2400"/>
                  <a:t>Citrato</a:t>
                </a:r>
              </a:p>
            </p:txBody>
          </p:sp>
        </p:grpSp>
        <p:pic>
          <p:nvPicPr>
            <p:cNvPr id="45063" name="Picture 1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77" y="3074"/>
              <a:ext cx="350" cy="4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2800" b="1" smtClean="0"/>
              <a:t>REACCION DE LA </a:t>
            </a:r>
            <a:r>
              <a:rPr lang="es-ES" sz="2800" b="1" i="1" smtClean="0"/>
              <a:t>ISOCITRATO DESHIDROGENASA</a:t>
            </a:r>
          </a:p>
        </p:txBody>
      </p:sp>
      <p:pic>
        <p:nvPicPr>
          <p:cNvPr id="47109" name="Picture 5"/>
          <p:cNvPicPr>
            <a:picLocks noChangeArrowheads="1"/>
          </p:cNvPicPr>
          <p:nvPr/>
        </p:nvPicPr>
        <p:blipFill>
          <a:blip r:embed="rId3">
            <a:lum bright="-22000" contrast="52000"/>
          </a:blip>
          <a:srcRect/>
          <a:stretch>
            <a:fillRect/>
          </a:stretch>
        </p:blipFill>
        <p:spPr bwMode="auto">
          <a:xfrm>
            <a:off x="285720" y="1500174"/>
            <a:ext cx="8572560" cy="5214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smtClean="0"/>
              <a:t>Esquema de distribución de carbonos desde Succinato a Oxalacetato</a:t>
            </a:r>
          </a:p>
        </p:txBody>
      </p:sp>
      <p:pic>
        <p:nvPicPr>
          <p:cNvPr id="53253" name="Picture 5"/>
          <p:cNvPicPr>
            <a:picLocks noChangeArrowheads="1"/>
          </p:cNvPicPr>
          <p:nvPr/>
        </p:nvPicPr>
        <p:blipFill>
          <a:blip r:embed="rId3">
            <a:lum bright="-22000" contrast="52000"/>
          </a:blip>
          <a:srcRect/>
          <a:stretch>
            <a:fillRect/>
          </a:stretch>
        </p:blipFill>
        <p:spPr bwMode="auto">
          <a:xfrm>
            <a:off x="1547813" y="1700213"/>
            <a:ext cx="6048375" cy="475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 r="4137" b="4526"/>
          <a:stretch>
            <a:fillRect/>
          </a:stretch>
        </p:blipFill>
        <p:spPr bwMode="auto">
          <a:xfrm>
            <a:off x="755650" y="260350"/>
            <a:ext cx="7415213" cy="6354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2857496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b="1" dirty="0" smtClean="0"/>
              <a:t>BALANCE ENERGETICO DEL CICLO DE KREBS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000100" y="4429132"/>
            <a:ext cx="6929486" cy="52065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 dirty="0">
                <a:solidFill>
                  <a:schemeClr val="accent2"/>
                </a:solidFill>
              </a:rPr>
              <a:t>3 NADH</a:t>
            </a:r>
            <a:r>
              <a:rPr lang="es-ES" sz="2800" b="1" dirty="0"/>
              <a:t>                       3 X 3             </a:t>
            </a:r>
            <a:r>
              <a:rPr lang="es-ES" sz="2800" b="1" dirty="0">
                <a:solidFill>
                  <a:srgbClr val="F74027"/>
                </a:solidFill>
              </a:rPr>
              <a:t>9 ATP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000100" y="4876807"/>
            <a:ext cx="7000924" cy="52065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chemeClr val="accent2"/>
                </a:solidFill>
              </a:rPr>
              <a:t>1 FADH</a:t>
            </a:r>
            <a:r>
              <a:rPr lang="es-ES" sz="2800" b="1" baseline="-25000">
                <a:solidFill>
                  <a:schemeClr val="accent2"/>
                </a:solidFill>
              </a:rPr>
              <a:t>2</a:t>
            </a:r>
            <a:r>
              <a:rPr lang="es-ES" sz="2800" b="1"/>
              <a:t>                       1 X 2             </a:t>
            </a:r>
            <a:r>
              <a:rPr lang="es-ES" sz="2800" b="1">
                <a:solidFill>
                  <a:srgbClr val="F74027"/>
                </a:solidFill>
              </a:rPr>
              <a:t>2 ATP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1000100" y="5308607"/>
            <a:ext cx="7000924" cy="52065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>
                <a:solidFill>
                  <a:schemeClr val="accent2"/>
                </a:solidFill>
              </a:rPr>
              <a:t>1 GTP</a:t>
            </a:r>
            <a:r>
              <a:rPr lang="es-ES" sz="2800" b="1"/>
              <a:t>                                                </a:t>
            </a:r>
            <a:r>
              <a:rPr lang="es-ES" sz="2800" b="1">
                <a:solidFill>
                  <a:srgbClr val="F74027"/>
                </a:solidFill>
              </a:rPr>
              <a:t>1 ATP</a:t>
            </a:r>
          </a:p>
        </p:txBody>
      </p:sp>
      <p:sp>
        <p:nvSpPr>
          <p:cNvPr id="55307" name="Line 9"/>
          <p:cNvSpPr>
            <a:spLocks noChangeShapeType="1"/>
          </p:cNvSpPr>
          <p:nvPr/>
        </p:nvSpPr>
        <p:spPr bwMode="auto">
          <a:xfrm>
            <a:off x="6000760" y="5786454"/>
            <a:ext cx="1600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8" name="Rectangle 10"/>
          <p:cNvSpPr>
            <a:spLocks noChangeArrowheads="1"/>
          </p:cNvSpPr>
          <p:nvPr/>
        </p:nvSpPr>
        <p:spPr bwMode="auto">
          <a:xfrm>
            <a:off x="6286512" y="5857892"/>
            <a:ext cx="1533525" cy="52065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 u="sng" dirty="0">
                <a:solidFill>
                  <a:srgbClr val="F74027"/>
                </a:solidFill>
              </a:rPr>
              <a:t>12 ATP</a:t>
            </a:r>
          </a:p>
        </p:txBody>
      </p:sp>
      <p:sp>
        <p:nvSpPr>
          <p:cNvPr id="55305" name="Rectangle 11"/>
          <p:cNvSpPr>
            <a:spLocks noChangeArrowheads="1"/>
          </p:cNvSpPr>
          <p:nvPr/>
        </p:nvSpPr>
        <p:spPr bwMode="auto">
          <a:xfrm>
            <a:off x="357158" y="428604"/>
            <a:ext cx="8786842" cy="1166986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800" b="1" u="sng" dirty="0" smtClean="0"/>
              <a:t>DESCARBOXILACION OXIDATIVA  </a:t>
            </a:r>
            <a:r>
              <a:rPr lang="es-ES" sz="2800" b="1" u="sng" dirty="0"/>
              <a:t>DE  PIRUVATO</a:t>
            </a:r>
          </a:p>
          <a:p>
            <a:pPr eaLnBrk="0" hangingPunct="0">
              <a:spcBef>
                <a:spcPct val="50000"/>
              </a:spcBef>
            </a:pPr>
            <a:r>
              <a:rPr lang="es-ES" sz="2800" dirty="0"/>
              <a:t> </a:t>
            </a:r>
            <a:r>
              <a:rPr lang="es-ES" sz="2800" dirty="0">
                <a:solidFill>
                  <a:schemeClr val="accent2"/>
                </a:solidFill>
              </a:rPr>
              <a:t>1 NADH</a:t>
            </a:r>
            <a:r>
              <a:rPr lang="es-ES" sz="2800" dirty="0"/>
              <a:t>                        1 X 3              </a:t>
            </a:r>
            <a:r>
              <a:rPr lang="es-ES" sz="2800" b="1" dirty="0">
                <a:solidFill>
                  <a:srgbClr val="F74027"/>
                </a:solidFill>
              </a:rPr>
              <a:t>3 ATP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glucosa001"/>
          <p:cNvPicPr>
            <a:picLocks noChangeAspect="1" noChangeArrowheads="1"/>
          </p:cNvPicPr>
          <p:nvPr/>
        </p:nvPicPr>
        <p:blipFill>
          <a:blip r:embed="rId2">
            <a:lum bright="-30000" contrast="72000"/>
          </a:blip>
          <a:srcRect r="2223"/>
          <a:stretch>
            <a:fillRect/>
          </a:stretch>
        </p:blipFill>
        <p:spPr bwMode="auto">
          <a:xfrm>
            <a:off x="1971675" y="115888"/>
            <a:ext cx="4433888" cy="65976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s-AR" sz="3200" b="1" dirty="0" smtClean="0"/>
              <a:t>RENDIMIENTO DE ATP POR OXIDACION TOTAL DE 1 MOLECULA DE GLUCOSA</a:t>
            </a:r>
            <a:endParaRPr lang="en-US" sz="3200" b="1" dirty="0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42844" y="1412944"/>
            <a:ext cx="8858280" cy="544508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es-ES" sz="2400" b="1" u="sng" dirty="0" smtClean="0"/>
              <a:t>VIA GLICOLITICA: </a:t>
            </a:r>
            <a:r>
              <a:rPr lang="es-ES" sz="2400" b="1" u="sng" dirty="0" smtClean="0">
                <a:solidFill>
                  <a:srgbClr val="FF0000"/>
                </a:solidFill>
              </a:rPr>
              <a:t>2 ATP</a:t>
            </a:r>
          </a:p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es-ES" sz="2400" b="1" u="sng" dirty="0" smtClean="0"/>
              <a:t>UNA  </a:t>
            </a:r>
            <a:r>
              <a:rPr lang="es-ES" sz="2400" b="1" u="sng" dirty="0" smtClean="0">
                <a:solidFill>
                  <a:srgbClr val="F74027"/>
                </a:solidFill>
              </a:rPr>
              <a:t>GLUCOSA</a:t>
            </a:r>
            <a:r>
              <a:rPr lang="es-ES" sz="2400" b="1" u="sng" dirty="0" smtClean="0"/>
              <a:t> PRODUCE 2 MOLECULAS DE PIRUVATO </a:t>
            </a:r>
            <a:r>
              <a:rPr lang="es-ES" sz="2400" u="sng" dirty="0" smtClean="0"/>
              <a:t>:</a:t>
            </a:r>
          </a:p>
          <a:p>
            <a:pPr marL="457200" indent="-457200" eaLnBrk="0" hangingPunct="0">
              <a:lnSpc>
                <a:spcPct val="200000"/>
              </a:lnSpc>
              <a:spcBef>
                <a:spcPct val="50000"/>
              </a:spcBef>
              <a:buAutoNum type="arabicPlain" startAt="15"/>
            </a:pPr>
            <a:r>
              <a:rPr lang="es-ES" sz="2400" b="1" dirty="0" smtClean="0"/>
              <a:t>+  </a:t>
            </a:r>
            <a:r>
              <a:rPr lang="es-ES" sz="2400" b="1" dirty="0"/>
              <a:t>15  =  </a:t>
            </a:r>
            <a:r>
              <a:rPr lang="es-ES" sz="2400" b="1" u="sng" dirty="0">
                <a:solidFill>
                  <a:srgbClr val="F74027"/>
                </a:solidFill>
              </a:rPr>
              <a:t>30 </a:t>
            </a:r>
            <a:r>
              <a:rPr lang="es-ES" sz="2400" b="1" u="sng" dirty="0" smtClean="0">
                <a:solidFill>
                  <a:srgbClr val="F74027"/>
                </a:solidFill>
              </a:rPr>
              <a:t>ATP</a:t>
            </a:r>
            <a:endParaRPr lang="es-ES" sz="2400" b="1" u="sng" dirty="0" smtClean="0"/>
          </a:p>
          <a:p>
            <a:pPr marL="457200" indent="-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s-ES" sz="2400" u="sng" dirty="0" smtClean="0"/>
              <a:t>2 </a:t>
            </a:r>
            <a:r>
              <a:rPr lang="es-ES" sz="2400" u="sng" dirty="0"/>
              <a:t>NADH </a:t>
            </a:r>
            <a:r>
              <a:rPr lang="es-ES" sz="2400" u="sng" dirty="0" smtClean="0"/>
              <a:t>por </a:t>
            </a:r>
            <a:r>
              <a:rPr lang="es-ES" sz="2400" u="sng" dirty="0"/>
              <a:t>sistema </a:t>
            </a:r>
            <a:r>
              <a:rPr lang="es-ES" sz="2400" u="sng" dirty="0" smtClean="0"/>
              <a:t>lanzadera:</a:t>
            </a:r>
          </a:p>
          <a:p>
            <a:pPr marL="457200" indent="-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s-ES" sz="2400" b="1" dirty="0" smtClean="0"/>
              <a:t>2 </a:t>
            </a:r>
            <a:r>
              <a:rPr lang="es-ES" sz="2400" b="1" dirty="0"/>
              <a:t>o 3 ATP </a:t>
            </a:r>
            <a:r>
              <a:rPr lang="es-ES" sz="2400" b="1" dirty="0" smtClean="0"/>
              <a:t>c/u </a:t>
            </a:r>
            <a:r>
              <a:rPr lang="es-ES" sz="2400" b="1" dirty="0"/>
              <a:t>=  </a:t>
            </a:r>
            <a:r>
              <a:rPr lang="es-ES" sz="2400" b="1" u="sng" dirty="0">
                <a:solidFill>
                  <a:srgbClr val="F74027"/>
                </a:solidFill>
              </a:rPr>
              <a:t>4 ó 6 ATP</a:t>
            </a:r>
            <a:endParaRPr lang="es-ES" sz="2400" b="1" u="sng" dirty="0"/>
          </a:p>
          <a:p>
            <a:pPr eaLnBrk="0" hangingPunct="0">
              <a:lnSpc>
                <a:spcPct val="200000"/>
              </a:lnSpc>
              <a:spcBef>
                <a:spcPct val="50000"/>
              </a:spcBef>
            </a:pPr>
            <a:r>
              <a:rPr lang="es-ES" sz="2400" b="1" u="sng" dirty="0"/>
              <a:t>TOTAL: </a:t>
            </a:r>
            <a:r>
              <a:rPr lang="es-ES" sz="2400" b="1" dirty="0"/>
              <a:t>30 ATP + 6 (4) ATP = </a:t>
            </a:r>
            <a:r>
              <a:rPr lang="es-ES" sz="2400" b="1" u="sng" dirty="0">
                <a:solidFill>
                  <a:srgbClr val="F74027"/>
                </a:solidFill>
              </a:rPr>
              <a:t>36 ó 38 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00034" y="2071678"/>
            <a:ext cx="2144713" cy="1100138"/>
            <a:chOff x="3293" y="1161"/>
            <a:chExt cx="1351" cy="693"/>
          </a:xfrm>
        </p:grpSpPr>
        <p:sp>
          <p:nvSpPr>
            <p:cNvPr id="4" name="Oval 9"/>
            <p:cNvSpPr>
              <a:spLocks noChangeArrowheads="1"/>
            </p:cNvSpPr>
            <p:nvPr/>
          </p:nvSpPr>
          <p:spPr bwMode="auto">
            <a:xfrm>
              <a:off x="4148" y="1296"/>
              <a:ext cx="496" cy="3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s-ES" sz="3200" b="1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3293" y="1161"/>
              <a:ext cx="777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" sz="2400" b="1" dirty="0"/>
                <a:t>NADH</a:t>
              </a:r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473" y="1566"/>
              <a:ext cx="596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" sz="2400" b="1" dirty="0"/>
                <a:t>ATP</a:t>
              </a: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488" y="1643050"/>
            <a:ext cx="5929322" cy="214314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s-ES" sz="2800" b="1" i="1" dirty="0" err="1" smtClean="0">
                <a:solidFill>
                  <a:srgbClr val="00B050"/>
                </a:solidFill>
              </a:rPr>
              <a:t>Piruvato</a:t>
            </a:r>
            <a:r>
              <a:rPr lang="es-ES" sz="2800" b="1" i="1" dirty="0" smtClean="0">
                <a:solidFill>
                  <a:srgbClr val="00B050"/>
                </a:solidFill>
              </a:rPr>
              <a:t> </a:t>
            </a:r>
            <a:r>
              <a:rPr lang="es-ES" sz="2800" b="1" i="1" dirty="0">
                <a:solidFill>
                  <a:srgbClr val="00B050"/>
                </a:solidFill>
              </a:rPr>
              <a:t>deshidrogenasa</a:t>
            </a:r>
          </a:p>
          <a:p>
            <a:pPr marL="342900" indent="-342900" eaLnBrk="0" hangingPunct="0"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s-ES" sz="2800" b="1" i="1" dirty="0" smtClean="0"/>
              <a:t>Citrato </a:t>
            </a:r>
            <a:r>
              <a:rPr lang="es-ES" sz="2800" b="1" i="1" dirty="0" err="1"/>
              <a:t>sintasa</a:t>
            </a:r>
            <a:endParaRPr lang="es-ES" sz="2800" b="1" i="1" dirty="0"/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s-ES" sz="2800" b="1" i="1" dirty="0" err="1" smtClean="0"/>
              <a:t>Isocitrato</a:t>
            </a:r>
            <a:r>
              <a:rPr lang="es-ES" sz="2800" b="1" i="1" dirty="0" smtClean="0"/>
              <a:t> deshidrogenasa</a:t>
            </a:r>
          </a:p>
          <a:p>
            <a:pPr marL="342900" indent="-342900" eaLnBrk="0" hangingPunct="0"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s-ES" sz="2800" b="1" i="1" dirty="0" err="1" smtClean="0">
                <a:latin typeface="Symbol" pitchFamily="18" charset="2"/>
              </a:rPr>
              <a:t>a</a:t>
            </a:r>
            <a:r>
              <a:rPr lang="es-ES" sz="2800" b="1" i="1" dirty="0" err="1" smtClean="0"/>
              <a:t>.Cetoglutarato</a:t>
            </a:r>
            <a:r>
              <a:rPr lang="es-ES" sz="2800" b="1" i="1" dirty="0" smtClean="0"/>
              <a:t> deshidrogenasa</a:t>
            </a:r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s-ES" sz="2800" b="1" i="1" dirty="0" smtClean="0"/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  <a:p>
            <a:pPr marL="342900" indent="-342900" eaLnBrk="0" hangingPunct="0">
              <a:spcBef>
                <a:spcPct val="20000"/>
              </a:spcBef>
            </a:pPr>
            <a:endParaRPr lang="es-ES" sz="2800" b="1" i="1" dirty="0"/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  <a:p>
            <a:pPr marL="342900" indent="-34290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1928794" y="5500702"/>
            <a:ext cx="573087" cy="57308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s-ES" sz="3200" b="1" dirty="0">
                <a:solidFill>
                  <a:srgbClr val="0000FF"/>
                </a:solidFill>
              </a:rPr>
              <a:t>+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28596" y="5500702"/>
            <a:ext cx="946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 dirty="0"/>
              <a:t>ADP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928926" y="4786322"/>
            <a:ext cx="5929322" cy="164312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s-ES" sz="2800" b="1" i="1" dirty="0" err="1">
                <a:solidFill>
                  <a:srgbClr val="00B050"/>
                </a:solidFill>
              </a:rPr>
              <a:t>Piruvato</a:t>
            </a:r>
            <a:r>
              <a:rPr lang="es-ES" sz="2800" b="1" i="1" dirty="0">
                <a:solidFill>
                  <a:srgbClr val="00B050"/>
                </a:solidFill>
              </a:rPr>
              <a:t> deshidrogenasa</a:t>
            </a:r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s-ES" sz="2800" b="1" i="1" dirty="0" smtClean="0"/>
              <a:t>Citrato </a:t>
            </a:r>
            <a:r>
              <a:rPr lang="es-ES" sz="2800" b="1" i="1" dirty="0" err="1"/>
              <a:t>sintasa</a:t>
            </a:r>
            <a:endParaRPr lang="es-ES" sz="2800" b="1" i="1" dirty="0"/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s-ES" sz="2800" b="1" i="1" dirty="0" err="1" smtClean="0"/>
              <a:t>Isocitrato</a:t>
            </a:r>
            <a:r>
              <a:rPr lang="es-ES" sz="2800" b="1" i="1" dirty="0" smtClean="0"/>
              <a:t> deshidrogenasa</a:t>
            </a:r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  <a:p>
            <a:pPr marL="342900" indent="-342900" eaLnBrk="0" hangingPunct="0">
              <a:spcBef>
                <a:spcPct val="20000"/>
              </a:spcBef>
            </a:pPr>
            <a:endParaRPr lang="es-ES" sz="2800" b="1" i="1" dirty="0"/>
          </a:p>
          <a:p>
            <a:pPr marL="342900" indent="-342900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  <a:p>
            <a:pPr marL="342900" indent="-342900">
              <a:spcBef>
                <a:spcPct val="20000"/>
              </a:spcBef>
              <a:buSzPct val="100000"/>
              <a:buFontTx/>
              <a:buChar char="•"/>
            </a:pPr>
            <a:endParaRPr lang="es-ES" sz="2800" b="1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8788" y="142852"/>
            <a:ext cx="8226425" cy="1139825"/>
          </a:xfrm>
          <a:prstGeom prst="rect">
            <a:avLst/>
          </a:prstGeo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/>
            <a:r>
              <a:rPr lang="es-ES" sz="3200" b="1">
                <a:solidFill>
                  <a:schemeClr val="tx2"/>
                </a:solidFill>
              </a:rPr>
              <a:t>REGULACION DEL CICLO DE KREBS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4000" smtClean="0"/>
              <a:t>PROCEDENCIAS DEL PIRUVATO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  <a:ln w="12700">
            <a:solidFill>
              <a:srgbClr val="0033CC"/>
            </a:solidFill>
          </a:ln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  <a:r>
              <a:rPr lang="es-ES" sz="2400" u="sng" smtClean="0"/>
              <a:t>Fuente exógena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(Glucosa, fructosa,    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smtClean="0"/>
              <a:t> </a:t>
            </a:r>
            <a:r>
              <a:rPr lang="es-ES" sz="2400" b="1" smtClean="0"/>
              <a:t>VIA GLICOLITICA</a:t>
            </a:r>
            <a:r>
              <a:rPr lang="es-ES" sz="2400" smtClean="0"/>
              <a:t>          galactosa, Manosa)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  <a:r>
              <a:rPr lang="es-ES" sz="2400" u="sng" smtClean="0"/>
              <a:t>Fuente endogéna</a:t>
            </a:r>
            <a:r>
              <a:rPr lang="es-ES" sz="2400" smtClean="0"/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(glucógeno ó almidón)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</a:t>
            </a:r>
            <a:r>
              <a:rPr lang="es-ES" sz="2400" u="sng" smtClean="0"/>
              <a:t>Por transaminación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(alanina)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smtClean="0"/>
              <a:t> </a:t>
            </a:r>
            <a:r>
              <a:rPr lang="es-ES" sz="2400" b="1" smtClean="0"/>
              <a:t>AMINOACIDOS</a:t>
            </a:r>
            <a:r>
              <a:rPr lang="es-ES" sz="2400" smtClean="0"/>
              <a:t>            </a:t>
            </a:r>
            <a:r>
              <a:rPr lang="es-ES" sz="2400" u="sng" smtClean="0"/>
              <a:t>Durante la  Degradación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(serina,triptofano)</a:t>
            </a:r>
          </a:p>
        </p:txBody>
      </p:sp>
      <p:sp>
        <p:nvSpPr>
          <p:cNvPr id="33798" name="Freeform 6"/>
          <p:cNvSpPr>
            <a:spLocks/>
          </p:cNvSpPr>
          <p:nvPr/>
        </p:nvSpPr>
        <p:spPr bwMode="auto">
          <a:xfrm>
            <a:off x="3886200" y="1700213"/>
            <a:ext cx="180975" cy="1987550"/>
          </a:xfrm>
          <a:custGeom>
            <a:avLst/>
            <a:gdLst>
              <a:gd name="T0" fmla="*/ 171086 w 183"/>
              <a:gd name="T1" fmla="*/ 0 h 1363"/>
              <a:gd name="T2" fmla="*/ 153285 w 183"/>
              <a:gd name="T3" fmla="*/ 5833 h 1363"/>
              <a:gd name="T4" fmla="*/ 137462 w 183"/>
              <a:gd name="T5" fmla="*/ 18957 h 1363"/>
              <a:gd name="T6" fmla="*/ 122628 w 183"/>
              <a:gd name="T7" fmla="*/ 37914 h 1363"/>
              <a:gd name="T8" fmla="*/ 110761 w 183"/>
              <a:gd name="T9" fmla="*/ 59787 h 1363"/>
              <a:gd name="T10" fmla="*/ 100871 w 183"/>
              <a:gd name="T11" fmla="*/ 86035 h 1363"/>
              <a:gd name="T12" fmla="*/ 93949 w 183"/>
              <a:gd name="T13" fmla="*/ 113741 h 1363"/>
              <a:gd name="T14" fmla="*/ 90982 w 183"/>
              <a:gd name="T15" fmla="*/ 148738 h 1363"/>
              <a:gd name="T16" fmla="*/ 89993 w 183"/>
              <a:gd name="T17" fmla="*/ 826809 h 1363"/>
              <a:gd name="T18" fmla="*/ 88015 w 183"/>
              <a:gd name="T19" fmla="*/ 861806 h 1363"/>
              <a:gd name="T20" fmla="*/ 83070 w 183"/>
              <a:gd name="T21" fmla="*/ 889513 h 1363"/>
              <a:gd name="T22" fmla="*/ 75159 w 183"/>
              <a:gd name="T23" fmla="*/ 918677 h 1363"/>
              <a:gd name="T24" fmla="*/ 63292 w 183"/>
              <a:gd name="T25" fmla="*/ 943467 h 1363"/>
              <a:gd name="T26" fmla="*/ 50436 w 183"/>
              <a:gd name="T27" fmla="*/ 962423 h 1363"/>
              <a:gd name="T28" fmla="*/ 34613 w 183"/>
              <a:gd name="T29" fmla="*/ 978464 h 1363"/>
              <a:gd name="T30" fmla="*/ 17801 w 183"/>
              <a:gd name="T31" fmla="*/ 988671 h 1363"/>
              <a:gd name="T32" fmla="*/ 0 w 183"/>
              <a:gd name="T33" fmla="*/ 991588 h 1363"/>
              <a:gd name="T34" fmla="*/ 17801 w 183"/>
              <a:gd name="T35" fmla="*/ 994504 h 1363"/>
              <a:gd name="T36" fmla="*/ 34613 w 183"/>
              <a:gd name="T37" fmla="*/ 1004712 h 1363"/>
              <a:gd name="T38" fmla="*/ 50436 w 183"/>
              <a:gd name="T39" fmla="*/ 1020752 h 1363"/>
              <a:gd name="T40" fmla="*/ 63292 w 183"/>
              <a:gd name="T41" fmla="*/ 1039709 h 1363"/>
              <a:gd name="T42" fmla="*/ 75159 w 183"/>
              <a:gd name="T43" fmla="*/ 1064499 h 1363"/>
              <a:gd name="T44" fmla="*/ 83070 w 183"/>
              <a:gd name="T45" fmla="*/ 1093663 h 1363"/>
              <a:gd name="T46" fmla="*/ 88015 w 183"/>
              <a:gd name="T47" fmla="*/ 1121369 h 1363"/>
              <a:gd name="T48" fmla="*/ 89993 w 183"/>
              <a:gd name="T49" fmla="*/ 1156366 h 1363"/>
              <a:gd name="T50" fmla="*/ 90982 w 183"/>
              <a:gd name="T51" fmla="*/ 1837354 h 1363"/>
              <a:gd name="T52" fmla="*/ 93949 w 183"/>
              <a:gd name="T53" fmla="*/ 1867976 h 1363"/>
              <a:gd name="T54" fmla="*/ 100871 w 183"/>
              <a:gd name="T55" fmla="*/ 1897141 h 1363"/>
              <a:gd name="T56" fmla="*/ 110761 w 183"/>
              <a:gd name="T57" fmla="*/ 1926305 h 1363"/>
              <a:gd name="T58" fmla="*/ 122628 w 183"/>
              <a:gd name="T59" fmla="*/ 1948178 h 1363"/>
              <a:gd name="T60" fmla="*/ 137462 w 183"/>
              <a:gd name="T61" fmla="*/ 1967135 h 1363"/>
              <a:gd name="T62" fmla="*/ 153285 w 183"/>
              <a:gd name="T63" fmla="*/ 1980259 h 1363"/>
              <a:gd name="T64" fmla="*/ 171086 w 183"/>
              <a:gd name="T65" fmla="*/ 1986092 h 13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3"/>
              <a:gd name="T100" fmla="*/ 0 h 1363"/>
              <a:gd name="T101" fmla="*/ 183 w 183"/>
              <a:gd name="T102" fmla="*/ 1363 h 136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3" h="1363">
                <a:moveTo>
                  <a:pt x="182" y="0"/>
                </a:moveTo>
                <a:lnTo>
                  <a:pt x="173" y="0"/>
                </a:lnTo>
                <a:lnTo>
                  <a:pt x="164" y="2"/>
                </a:lnTo>
                <a:lnTo>
                  <a:pt x="155" y="4"/>
                </a:lnTo>
                <a:lnTo>
                  <a:pt x="147" y="9"/>
                </a:lnTo>
                <a:lnTo>
                  <a:pt x="139" y="13"/>
                </a:lnTo>
                <a:lnTo>
                  <a:pt x="131" y="20"/>
                </a:lnTo>
                <a:lnTo>
                  <a:pt x="124" y="26"/>
                </a:lnTo>
                <a:lnTo>
                  <a:pt x="118" y="33"/>
                </a:lnTo>
                <a:lnTo>
                  <a:pt x="112" y="41"/>
                </a:lnTo>
                <a:lnTo>
                  <a:pt x="107" y="50"/>
                </a:lnTo>
                <a:lnTo>
                  <a:pt x="102" y="59"/>
                </a:lnTo>
                <a:lnTo>
                  <a:pt x="98" y="70"/>
                </a:lnTo>
                <a:lnTo>
                  <a:pt x="95" y="78"/>
                </a:lnTo>
                <a:lnTo>
                  <a:pt x="93" y="89"/>
                </a:lnTo>
                <a:lnTo>
                  <a:pt x="92" y="102"/>
                </a:lnTo>
                <a:lnTo>
                  <a:pt x="91" y="113"/>
                </a:lnTo>
                <a:lnTo>
                  <a:pt x="91" y="567"/>
                </a:lnTo>
                <a:lnTo>
                  <a:pt x="90" y="577"/>
                </a:lnTo>
                <a:lnTo>
                  <a:pt x="89" y="591"/>
                </a:lnTo>
                <a:lnTo>
                  <a:pt x="87" y="601"/>
                </a:lnTo>
                <a:lnTo>
                  <a:pt x="84" y="610"/>
                </a:lnTo>
                <a:lnTo>
                  <a:pt x="80" y="621"/>
                </a:lnTo>
                <a:lnTo>
                  <a:pt x="76" y="630"/>
                </a:lnTo>
                <a:lnTo>
                  <a:pt x="70" y="639"/>
                </a:lnTo>
                <a:lnTo>
                  <a:pt x="64" y="647"/>
                </a:lnTo>
                <a:lnTo>
                  <a:pt x="58" y="654"/>
                </a:lnTo>
                <a:lnTo>
                  <a:pt x="51" y="660"/>
                </a:lnTo>
                <a:lnTo>
                  <a:pt x="43" y="667"/>
                </a:lnTo>
                <a:lnTo>
                  <a:pt x="35" y="671"/>
                </a:lnTo>
                <a:lnTo>
                  <a:pt x="27" y="676"/>
                </a:lnTo>
                <a:lnTo>
                  <a:pt x="18" y="678"/>
                </a:lnTo>
                <a:lnTo>
                  <a:pt x="9" y="680"/>
                </a:lnTo>
                <a:lnTo>
                  <a:pt x="0" y="680"/>
                </a:lnTo>
                <a:lnTo>
                  <a:pt x="9" y="680"/>
                </a:lnTo>
                <a:lnTo>
                  <a:pt x="18" y="682"/>
                </a:lnTo>
                <a:lnTo>
                  <a:pt x="27" y="684"/>
                </a:lnTo>
                <a:lnTo>
                  <a:pt x="35" y="689"/>
                </a:lnTo>
                <a:lnTo>
                  <a:pt x="43" y="693"/>
                </a:lnTo>
                <a:lnTo>
                  <a:pt x="51" y="700"/>
                </a:lnTo>
                <a:lnTo>
                  <a:pt x="58" y="706"/>
                </a:lnTo>
                <a:lnTo>
                  <a:pt x="64" y="713"/>
                </a:lnTo>
                <a:lnTo>
                  <a:pt x="70" y="721"/>
                </a:lnTo>
                <a:lnTo>
                  <a:pt x="76" y="730"/>
                </a:lnTo>
                <a:lnTo>
                  <a:pt x="80" y="739"/>
                </a:lnTo>
                <a:lnTo>
                  <a:pt x="84" y="750"/>
                </a:lnTo>
                <a:lnTo>
                  <a:pt x="87" y="758"/>
                </a:lnTo>
                <a:lnTo>
                  <a:pt x="89" y="769"/>
                </a:lnTo>
                <a:lnTo>
                  <a:pt x="90" y="782"/>
                </a:lnTo>
                <a:lnTo>
                  <a:pt x="91" y="793"/>
                </a:lnTo>
                <a:lnTo>
                  <a:pt x="91" y="1249"/>
                </a:lnTo>
                <a:lnTo>
                  <a:pt x="92" y="1260"/>
                </a:lnTo>
                <a:lnTo>
                  <a:pt x="93" y="1270"/>
                </a:lnTo>
                <a:lnTo>
                  <a:pt x="95" y="1281"/>
                </a:lnTo>
                <a:lnTo>
                  <a:pt x="98" y="1292"/>
                </a:lnTo>
                <a:lnTo>
                  <a:pt x="102" y="1301"/>
                </a:lnTo>
                <a:lnTo>
                  <a:pt x="107" y="1312"/>
                </a:lnTo>
                <a:lnTo>
                  <a:pt x="112" y="1321"/>
                </a:lnTo>
                <a:lnTo>
                  <a:pt x="118" y="1329"/>
                </a:lnTo>
                <a:lnTo>
                  <a:pt x="124" y="1336"/>
                </a:lnTo>
                <a:lnTo>
                  <a:pt x="131" y="1342"/>
                </a:lnTo>
                <a:lnTo>
                  <a:pt x="139" y="1349"/>
                </a:lnTo>
                <a:lnTo>
                  <a:pt x="147" y="1353"/>
                </a:lnTo>
                <a:lnTo>
                  <a:pt x="155" y="1358"/>
                </a:lnTo>
                <a:lnTo>
                  <a:pt x="164" y="1360"/>
                </a:lnTo>
                <a:lnTo>
                  <a:pt x="173" y="1362"/>
                </a:lnTo>
                <a:lnTo>
                  <a:pt x="182" y="1362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3799" name="Freeform 7"/>
          <p:cNvSpPr>
            <a:spLocks/>
          </p:cNvSpPr>
          <p:nvPr/>
        </p:nvSpPr>
        <p:spPr bwMode="auto">
          <a:xfrm>
            <a:off x="3733800" y="3810000"/>
            <a:ext cx="288925" cy="2019300"/>
          </a:xfrm>
          <a:custGeom>
            <a:avLst/>
            <a:gdLst>
              <a:gd name="T0" fmla="*/ 273050 w 182"/>
              <a:gd name="T1" fmla="*/ 0 h 1272"/>
              <a:gd name="T2" fmla="*/ 244475 w 182"/>
              <a:gd name="T3" fmla="*/ 6350 h 1272"/>
              <a:gd name="T4" fmla="*/ 219075 w 182"/>
              <a:gd name="T5" fmla="*/ 19050 h 1272"/>
              <a:gd name="T6" fmla="*/ 195262 w 182"/>
              <a:gd name="T7" fmla="*/ 38100 h 1272"/>
              <a:gd name="T8" fmla="*/ 176212 w 182"/>
              <a:gd name="T9" fmla="*/ 61913 h 1272"/>
              <a:gd name="T10" fmla="*/ 160337 w 182"/>
              <a:gd name="T11" fmla="*/ 87312 h 1272"/>
              <a:gd name="T12" fmla="*/ 149225 w 182"/>
              <a:gd name="T13" fmla="*/ 115888 h 1272"/>
              <a:gd name="T14" fmla="*/ 144463 w 182"/>
              <a:gd name="T15" fmla="*/ 152400 h 1272"/>
              <a:gd name="T16" fmla="*/ 142875 w 182"/>
              <a:gd name="T17" fmla="*/ 839788 h 1272"/>
              <a:gd name="T18" fmla="*/ 139700 w 182"/>
              <a:gd name="T19" fmla="*/ 874713 h 1272"/>
              <a:gd name="T20" fmla="*/ 131763 w 182"/>
              <a:gd name="T21" fmla="*/ 903288 h 1272"/>
              <a:gd name="T22" fmla="*/ 119063 w 182"/>
              <a:gd name="T23" fmla="*/ 933450 h 1272"/>
              <a:gd name="T24" fmla="*/ 101600 w 182"/>
              <a:gd name="T25" fmla="*/ 958850 h 1272"/>
              <a:gd name="T26" fmla="*/ 79375 w 182"/>
              <a:gd name="T27" fmla="*/ 977900 h 1272"/>
              <a:gd name="T28" fmla="*/ 55563 w 182"/>
              <a:gd name="T29" fmla="*/ 993775 h 1272"/>
              <a:gd name="T30" fmla="*/ 28575 w 182"/>
              <a:gd name="T31" fmla="*/ 1003300 h 1272"/>
              <a:gd name="T32" fmla="*/ 0 w 182"/>
              <a:gd name="T33" fmla="*/ 1006475 h 1272"/>
              <a:gd name="T34" fmla="*/ 28575 w 182"/>
              <a:gd name="T35" fmla="*/ 1011237 h 1272"/>
              <a:gd name="T36" fmla="*/ 55563 w 182"/>
              <a:gd name="T37" fmla="*/ 1020762 h 1272"/>
              <a:gd name="T38" fmla="*/ 79375 w 182"/>
              <a:gd name="T39" fmla="*/ 1036637 h 1272"/>
              <a:gd name="T40" fmla="*/ 101600 w 182"/>
              <a:gd name="T41" fmla="*/ 1055687 h 1272"/>
              <a:gd name="T42" fmla="*/ 119063 w 182"/>
              <a:gd name="T43" fmla="*/ 1081087 h 1272"/>
              <a:gd name="T44" fmla="*/ 131763 w 182"/>
              <a:gd name="T45" fmla="*/ 1111250 h 1272"/>
              <a:gd name="T46" fmla="*/ 139700 w 182"/>
              <a:gd name="T47" fmla="*/ 1139825 h 1272"/>
              <a:gd name="T48" fmla="*/ 142875 w 182"/>
              <a:gd name="T49" fmla="*/ 1174750 h 1272"/>
              <a:gd name="T50" fmla="*/ 144463 w 182"/>
              <a:gd name="T51" fmla="*/ 1862138 h 1272"/>
              <a:gd name="T52" fmla="*/ 149225 w 182"/>
              <a:gd name="T53" fmla="*/ 1898650 h 1272"/>
              <a:gd name="T54" fmla="*/ 160337 w 182"/>
              <a:gd name="T55" fmla="*/ 1927225 h 1272"/>
              <a:gd name="T56" fmla="*/ 176212 w 182"/>
              <a:gd name="T57" fmla="*/ 1955800 h 1272"/>
              <a:gd name="T58" fmla="*/ 195262 w 182"/>
              <a:gd name="T59" fmla="*/ 1979613 h 1272"/>
              <a:gd name="T60" fmla="*/ 219075 w 182"/>
              <a:gd name="T61" fmla="*/ 1998663 h 1272"/>
              <a:gd name="T62" fmla="*/ 244475 w 182"/>
              <a:gd name="T63" fmla="*/ 2011363 h 1272"/>
              <a:gd name="T64" fmla="*/ 273050 w 182"/>
              <a:gd name="T65" fmla="*/ 2017713 h 1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2"/>
              <a:gd name="T100" fmla="*/ 0 h 1272"/>
              <a:gd name="T101" fmla="*/ 182 w 182"/>
              <a:gd name="T102" fmla="*/ 1272 h 12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2" h="1272">
                <a:moveTo>
                  <a:pt x="181" y="0"/>
                </a:moveTo>
                <a:lnTo>
                  <a:pt x="172" y="0"/>
                </a:lnTo>
                <a:lnTo>
                  <a:pt x="163" y="2"/>
                </a:lnTo>
                <a:lnTo>
                  <a:pt x="154" y="4"/>
                </a:lnTo>
                <a:lnTo>
                  <a:pt x="146" y="8"/>
                </a:lnTo>
                <a:lnTo>
                  <a:pt x="138" y="12"/>
                </a:lnTo>
                <a:lnTo>
                  <a:pt x="130" y="18"/>
                </a:lnTo>
                <a:lnTo>
                  <a:pt x="123" y="24"/>
                </a:lnTo>
                <a:lnTo>
                  <a:pt x="117" y="31"/>
                </a:lnTo>
                <a:lnTo>
                  <a:pt x="111" y="39"/>
                </a:lnTo>
                <a:lnTo>
                  <a:pt x="106" y="47"/>
                </a:lnTo>
                <a:lnTo>
                  <a:pt x="101" y="55"/>
                </a:lnTo>
                <a:lnTo>
                  <a:pt x="97" y="65"/>
                </a:lnTo>
                <a:lnTo>
                  <a:pt x="94" y="73"/>
                </a:lnTo>
                <a:lnTo>
                  <a:pt x="92" y="83"/>
                </a:lnTo>
                <a:lnTo>
                  <a:pt x="91" y="96"/>
                </a:lnTo>
                <a:lnTo>
                  <a:pt x="90" y="106"/>
                </a:lnTo>
                <a:lnTo>
                  <a:pt x="90" y="529"/>
                </a:lnTo>
                <a:lnTo>
                  <a:pt x="89" y="539"/>
                </a:lnTo>
                <a:lnTo>
                  <a:pt x="88" y="551"/>
                </a:lnTo>
                <a:lnTo>
                  <a:pt x="86" y="561"/>
                </a:lnTo>
                <a:lnTo>
                  <a:pt x="83" y="569"/>
                </a:lnTo>
                <a:lnTo>
                  <a:pt x="79" y="580"/>
                </a:lnTo>
                <a:lnTo>
                  <a:pt x="75" y="588"/>
                </a:lnTo>
                <a:lnTo>
                  <a:pt x="70" y="596"/>
                </a:lnTo>
                <a:lnTo>
                  <a:pt x="64" y="604"/>
                </a:lnTo>
                <a:lnTo>
                  <a:pt x="57" y="610"/>
                </a:lnTo>
                <a:lnTo>
                  <a:pt x="50" y="616"/>
                </a:lnTo>
                <a:lnTo>
                  <a:pt x="43" y="622"/>
                </a:lnTo>
                <a:lnTo>
                  <a:pt x="35" y="626"/>
                </a:lnTo>
                <a:lnTo>
                  <a:pt x="27" y="630"/>
                </a:lnTo>
                <a:lnTo>
                  <a:pt x="18" y="632"/>
                </a:lnTo>
                <a:lnTo>
                  <a:pt x="9" y="634"/>
                </a:lnTo>
                <a:lnTo>
                  <a:pt x="0" y="634"/>
                </a:lnTo>
                <a:lnTo>
                  <a:pt x="9" y="634"/>
                </a:lnTo>
                <a:lnTo>
                  <a:pt x="18" y="637"/>
                </a:lnTo>
                <a:lnTo>
                  <a:pt x="27" y="639"/>
                </a:lnTo>
                <a:lnTo>
                  <a:pt x="35" y="643"/>
                </a:lnTo>
                <a:lnTo>
                  <a:pt x="43" y="647"/>
                </a:lnTo>
                <a:lnTo>
                  <a:pt x="50" y="653"/>
                </a:lnTo>
                <a:lnTo>
                  <a:pt x="57" y="659"/>
                </a:lnTo>
                <a:lnTo>
                  <a:pt x="64" y="665"/>
                </a:lnTo>
                <a:lnTo>
                  <a:pt x="70" y="673"/>
                </a:lnTo>
                <a:lnTo>
                  <a:pt x="75" y="681"/>
                </a:lnTo>
                <a:lnTo>
                  <a:pt x="79" y="689"/>
                </a:lnTo>
                <a:lnTo>
                  <a:pt x="83" y="700"/>
                </a:lnTo>
                <a:lnTo>
                  <a:pt x="86" y="708"/>
                </a:lnTo>
                <a:lnTo>
                  <a:pt x="88" y="718"/>
                </a:lnTo>
                <a:lnTo>
                  <a:pt x="89" y="730"/>
                </a:lnTo>
                <a:lnTo>
                  <a:pt x="90" y="740"/>
                </a:lnTo>
                <a:lnTo>
                  <a:pt x="90" y="1163"/>
                </a:lnTo>
                <a:lnTo>
                  <a:pt x="91" y="1173"/>
                </a:lnTo>
                <a:lnTo>
                  <a:pt x="92" y="1186"/>
                </a:lnTo>
                <a:lnTo>
                  <a:pt x="94" y="1196"/>
                </a:lnTo>
                <a:lnTo>
                  <a:pt x="97" y="1206"/>
                </a:lnTo>
                <a:lnTo>
                  <a:pt x="101" y="1214"/>
                </a:lnTo>
                <a:lnTo>
                  <a:pt x="106" y="1224"/>
                </a:lnTo>
                <a:lnTo>
                  <a:pt x="111" y="1232"/>
                </a:lnTo>
                <a:lnTo>
                  <a:pt x="117" y="1238"/>
                </a:lnTo>
                <a:lnTo>
                  <a:pt x="123" y="1247"/>
                </a:lnTo>
                <a:lnTo>
                  <a:pt x="130" y="1253"/>
                </a:lnTo>
                <a:lnTo>
                  <a:pt x="138" y="1259"/>
                </a:lnTo>
                <a:lnTo>
                  <a:pt x="146" y="1263"/>
                </a:lnTo>
                <a:lnTo>
                  <a:pt x="154" y="1267"/>
                </a:lnTo>
                <a:lnTo>
                  <a:pt x="163" y="1269"/>
                </a:lnTo>
                <a:lnTo>
                  <a:pt x="172" y="1271"/>
                </a:lnTo>
                <a:lnTo>
                  <a:pt x="181" y="127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12738" y="1628775"/>
            <a:ext cx="8229600" cy="4525963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i="1" u="sng">
                <a:solidFill>
                  <a:srgbClr val="0033CC"/>
                </a:solidFill>
              </a:rPr>
              <a:t>PIRUVATO CARBOXILASA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 b="1" i="1" u="sng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400" b="1" i="1" u="sng">
                <a:solidFill>
                  <a:srgbClr val="0000FF"/>
                </a:solidFill>
              </a:rPr>
              <a:t>ENZIMA MALICA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 i="1" u="sng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_tradnl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2400" i="1" u="sng">
                <a:solidFill>
                  <a:schemeClr val="accent2"/>
                </a:solidFill>
              </a:rPr>
              <a:t>REACCIONES DE TRANSAMINACION</a:t>
            </a:r>
            <a:endParaRPr lang="es-ES" sz="2400" i="1" u="sng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400" i="1" u="sng">
              <a:solidFill>
                <a:schemeClr val="accent2"/>
              </a:solidFill>
            </a:endParaRPr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title"/>
          </p:nvPr>
        </p:nvSpPr>
        <p:spPr>
          <a:xfrm>
            <a:off x="395288" y="57150"/>
            <a:ext cx="8226425" cy="1139825"/>
          </a:xfr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rgbClr val="DDDDDD"/>
            </a:solidFill>
          </a:ln>
        </p:spPr>
        <p:txBody>
          <a:bodyPr/>
          <a:lstStyle/>
          <a:p>
            <a:r>
              <a:rPr lang="es-ES" sz="3200" b="1"/>
              <a:t>REACCIONES ANAPLEROTICAS O DE RELLENO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358775" y="1754188"/>
            <a:ext cx="8101013" cy="261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just">
              <a:tabLst>
                <a:tab pos="342900" algn="l"/>
                <a:tab pos="1609725" algn="l"/>
              </a:tabLst>
            </a:pPr>
            <a:r>
              <a:rPr lang="es-ES" sz="1200">
                <a:latin typeface="Arial" charset="0"/>
              </a:rPr>
              <a:t> </a:t>
            </a: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100">
                <a:latin typeface="Arial" charset="0"/>
              </a:rPr>
              <a:t/>
            </a:r>
            <a:br>
              <a:rPr lang="es-ES" sz="1100">
                <a:latin typeface="Arial" charset="0"/>
              </a:rPr>
            </a:b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200"/>
              <a:t>	</a:t>
            </a:r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200">
                <a:latin typeface="Arial" charset="0"/>
              </a:rPr>
              <a:t> </a:t>
            </a:r>
            <a:endParaRPr lang="es-ES" sz="1200"/>
          </a:p>
          <a:p>
            <a:pPr>
              <a:tabLst>
                <a:tab pos="342900" algn="l"/>
                <a:tab pos="1609725" algn="l"/>
              </a:tabLst>
            </a:pPr>
            <a:r>
              <a:rPr lang="es-ES" sz="1200" b="1">
                <a:latin typeface="Arial" charset="0"/>
              </a:rPr>
              <a:t> </a:t>
            </a:r>
            <a:endParaRPr lang="es-ES" sz="1200"/>
          </a:p>
          <a:p>
            <a:pPr>
              <a:tabLst>
                <a:tab pos="342900" algn="l"/>
                <a:tab pos="1609725" algn="l"/>
              </a:tabLst>
            </a:pPr>
            <a:r>
              <a:rPr lang="es-ES" sz="1200" b="1">
                <a:latin typeface="Arial" charset="0"/>
              </a:rPr>
              <a:t> </a:t>
            </a:r>
            <a:endParaRPr lang="es-ES" sz="1200"/>
          </a:p>
          <a:p>
            <a:pPr>
              <a:tabLst>
                <a:tab pos="342900" algn="l"/>
                <a:tab pos="1609725" algn="l"/>
              </a:tabLst>
            </a:pPr>
            <a:r>
              <a:rPr lang="es-ES" sz="1200" b="1">
                <a:latin typeface="Arial" charset="0"/>
              </a:rPr>
              <a:t> </a:t>
            </a: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200">
                <a:latin typeface="Arial" charset="0"/>
              </a:rPr>
              <a:t> </a:t>
            </a: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200">
                <a:latin typeface="Arial" charset="0"/>
              </a:rPr>
              <a:t> </a:t>
            </a: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100">
                <a:latin typeface="Arial" charset="0"/>
              </a:rPr>
              <a:t/>
            </a:r>
            <a:br>
              <a:rPr lang="es-ES" sz="1100">
                <a:latin typeface="Arial" charset="0"/>
              </a:rPr>
            </a:br>
            <a:endParaRPr lang="es-ES" sz="1200"/>
          </a:p>
          <a:p>
            <a:pPr algn="just">
              <a:tabLst>
                <a:tab pos="342900" algn="l"/>
                <a:tab pos="1609725" algn="l"/>
              </a:tabLst>
            </a:pPr>
            <a:r>
              <a:rPr lang="es-ES" sz="1200"/>
              <a:t>	</a:t>
            </a:r>
          </a:p>
          <a:p>
            <a:pPr algn="just" eaLnBrk="1" hangingPunct="1">
              <a:tabLst>
                <a:tab pos="342900" algn="l"/>
                <a:tab pos="1609725" algn="l"/>
              </a:tabLst>
            </a:pPr>
            <a:endParaRPr lang="es-ES" sz="120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79388" y="2552700"/>
            <a:ext cx="8785225" cy="515938"/>
            <a:chOff x="113" y="1298"/>
            <a:chExt cx="5534" cy="325"/>
          </a:xfrm>
        </p:grpSpPr>
        <p:sp>
          <p:nvSpPr>
            <p:cNvPr id="60422" name="Rectangle 6"/>
            <p:cNvSpPr>
              <a:spLocks noChangeArrowheads="1"/>
            </p:cNvSpPr>
            <p:nvPr/>
          </p:nvSpPr>
          <p:spPr bwMode="auto">
            <a:xfrm>
              <a:off x="113" y="1298"/>
              <a:ext cx="5534" cy="325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just">
                <a:tabLst>
                  <a:tab pos="1609725" algn="l"/>
                </a:tabLst>
              </a:pPr>
              <a:r>
                <a:rPr lang="es-ES" sz="2800">
                  <a:latin typeface="Arial" charset="0"/>
                </a:rPr>
                <a:t>  Piruvato + HCO</a:t>
              </a:r>
              <a:r>
                <a:rPr lang="es-ES" sz="2800" baseline="-30000">
                  <a:latin typeface="Arial" charset="0"/>
                </a:rPr>
                <a:t>3</a:t>
              </a:r>
              <a:r>
                <a:rPr lang="es-ES" sz="2800" baseline="30000">
                  <a:latin typeface="Arial" charset="0"/>
                </a:rPr>
                <a:t>-</a:t>
              </a:r>
              <a:r>
                <a:rPr lang="es-ES" sz="2800" baseline="-30000">
                  <a:latin typeface="Arial" charset="0"/>
                </a:rPr>
                <a:t>  </a:t>
              </a:r>
              <a:r>
                <a:rPr lang="es-ES" sz="2800">
                  <a:latin typeface="Arial" charset="0"/>
                </a:rPr>
                <a:t> + ATP        oxalacetato + ADP + P</a:t>
              </a:r>
              <a:r>
                <a:rPr lang="es-ES" sz="2800" baseline="-30000">
                  <a:latin typeface="Arial" charset="0"/>
                </a:rPr>
                <a:t>i</a:t>
              </a: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835" y="1434"/>
              <a:ext cx="339" cy="125"/>
              <a:chOff x="2496" y="1536"/>
              <a:chExt cx="432" cy="96"/>
            </a:xfrm>
          </p:grpSpPr>
          <p:sp>
            <p:nvSpPr>
              <p:cNvPr id="60430" name="Line 14"/>
              <p:cNvSpPr>
                <a:spLocks noChangeShapeType="1"/>
              </p:cNvSpPr>
              <p:nvPr/>
            </p:nvSpPr>
            <p:spPr bwMode="auto">
              <a:xfrm>
                <a:off x="2496" y="1536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31" name="Line 15"/>
              <p:cNvSpPr>
                <a:spLocks noChangeShapeType="1"/>
              </p:cNvSpPr>
              <p:nvPr/>
            </p:nvSpPr>
            <p:spPr bwMode="auto">
              <a:xfrm>
                <a:off x="2496" y="1632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0" y="4365625"/>
            <a:ext cx="8964613" cy="728663"/>
            <a:chOff x="0" y="2976"/>
            <a:chExt cx="5647" cy="459"/>
          </a:xfrm>
        </p:grpSpPr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0" y="2976"/>
              <a:ext cx="5647" cy="4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151200" rIns="90488" bIns="151200">
              <a:spAutoFit/>
            </a:bodyPr>
            <a:lstStyle/>
            <a:p>
              <a:pPr algn="just">
                <a:tabLst>
                  <a:tab pos="1609725" algn="l"/>
                </a:tabLst>
              </a:pPr>
              <a:r>
                <a:rPr lang="es-ES" sz="2800">
                  <a:latin typeface="Arial" charset="0"/>
                </a:rPr>
                <a:t>Piruvato+HCO</a:t>
              </a:r>
              <a:r>
                <a:rPr lang="es-ES" sz="2800" baseline="-30000">
                  <a:latin typeface="Arial" charset="0"/>
                </a:rPr>
                <a:t>3</a:t>
              </a:r>
              <a:r>
                <a:rPr lang="es-ES" sz="2800" baseline="30000">
                  <a:latin typeface="Arial" charset="0"/>
                </a:rPr>
                <a:t>- </a:t>
              </a:r>
              <a:r>
                <a:rPr lang="es-ES" sz="2800">
                  <a:latin typeface="Arial" charset="0"/>
                </a:rPr>
                <a:t>+NADPH+ H</a:t>
              </a:r>
              <a:r>
                <a:rPr lang="es-ES" sz="2800" baseline="30000">
                  <a:latin typeface="Arial" charset="0"/>
                </a:rPr>
                <a:t>+     </a:t>
              </a:r>
              <a:r>
                <a:rPr lang="es-ES" sz="2800">
                  <a:latin typeface="Arial" charset="0"/>
                </a:rPr>
                <a:t>L-malato+NADP</a:t>
              </a:r>
              <a:r>
                <a:rPr lang="es-ES" sz="2800" baseline="30000">
                  <a:latin typeface="Arial" charset="0"/>
                </a:rPr>
                <a:t>+</a:t>
              </a:r>
              <a:r>
                <a:rPr lang="es-ES" sz="2800">
                  <a:latin typeface="Arial" charset="0"/>
                </a:rPr>
                <a:t>+ H</a:t>
              </a:r>
              <a:r>
                <a:rPr lang="es-ES" sz="2800" baseline="-30000">
                  <a:latin typeface="Arial" charset="0"/>
                </a:rPr>
                <a:t>2</a:t>
              </a:r>
              <a:r>
                <a:rPr lang="es-ES" sz="2800">
                  <a:latin typeface="Arial" charset="0"/>
                </a:rPr>
                <a:t>O</a:t>
              </a:r>
            </a:p>
          </p:txBody>
        </p: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3016" y="3249"/>
              <a:ext cx="216" cy="48"/>
              <a:chOff x="2976" y="2304"/>
              <a:chExt cx="216" cy="48"/>
            </a:xfrm>
          </p:grpSpPr>
          <p:sp>
            <p:nvSpPr>
              <p:cNvPr id="60437" name="Line 21"/>
              <p:cNvSpPr>
                <a:spLocks noChangeShapeType="1"/>
              </p:cNvSpPr>
              <p:nvPr/>
            </p:nvSpPr>
            <p:spPr bwMode="auto">
              <a:xfrm>
                <a:off x="2976" y="2304"/>
                <a:ext cx="216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38" name="Line 22"/>
              <p:cNvSpPr>
                <a:spLocks noChangeShapeType="1"/>
              </p:cNvSpPr>
              <p:nvPr/>
            </p:nvSpPr>
            <p:spPr bwMode="auto">
              <a:xfrm>
                <a:off x="2976" y="2352"/>
                <a:ext cx="21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0441" name="Oval 25"/>
          <p:cNvSpPr>
            <a:spLocks noChangeArrowheads="1"/>
          </p:cNvSpPr>
          <p:nvPr/>
        </p:nvSpPr>
        <p:spPr bwMode="auto">
          <a:xfrm>
            <a:off x="3924300" y="3068638"/>
            <a:ext cx="1584325" cy="792162"/>
          </a:xfrm>
          <a:prstGeom prst="ellipse">
            <a:avLst/>
          </a:prstGeom>
          <a:solidFill>
            <a:srgbClr val="F5E1A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rgbClr val="F74027"/>
                </a:solidFill>
              </a:rPr>
              <a:t>BIOTINA</a:t>
            </a:r>
            <a:endParaRPr lang="es-ES" b="1">
              <a:solidFill>
                <a:srgbClr val="F74027"/>
              </a:solidFill>
            </a:endParaRPr>
          </a:p>
        </p:txBody>
      </p:sp>
      <p:sp>
        <p:nvSpPr>
          <p:cNvPr id="60442" name="Oval 26"/>
          <p:cNvSpPr>
            <a:spLocks noChangeArrowheads="1"/>
          </p:cNvSpPr>
          <p:nvPr/>
        </p:nvSpPr>
        <p:spPr bwMode="auto">
          <a:xfrm>
            <a:off x="6227763" y="1484313"/>
            <a:ext cx="2305050" cy="9366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(+) Acetil-CoA</a:t>
            </a:r>
            <a:endParaRPr lang="es-ES" b="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95288" y="53975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s-ES" sz="3200" b="1">
                <a:solidFill>
                  <a:schemeClr val="tx2"/>
                </a:solidFill>
                <a:latin typeface="Arial" charset="0"/>
              </a:rPr>
              <a:t>GLUCONEOGENESIS</a:t>
            </a:r>
          </a:p>
        </p:txBody>
      </p:sp>
      <p:sp>
        <p:nvSpPr>
          <p:cNvPr id="89091" name="Rectangle 3" descr="25%"/>
          <p:cNvSpPr>
            <a:spLocks noChangeArrowheads="1"/>
          </p:cNvSpPr>
          <p:nvPr/>
        </p:nvSpPr>
        <p:spPr bwMode="auto">
          <a:xfrm>
            <a:off x="250825" y="1268413"/>
            <a:ext cx="8675688" cy="5516562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45000"/>
              </a:lnSpc>
              <a:spcBef>
                <a:spcPct val="20000"/>
              </a:spcBef>
              <a:buFontTx/>
              <a:buChar char="•"/>
            </a:pPr>
            <a:r>
              <a:rPr lang="es-ES"/>
              <a:t>TIENE LUGAR PRINCIPALMENTE EN </a:t>
            </a:r>
            <a:r>
              <a:rPr lang="es-ES" b="1"/>
              <a:t>HIGADO</a:t>
            </a:r>
          </a:p>
          <a:p>
            <a:pPr marL="342900" indent="-342900" eaLnBrk="1" hangingPunct="1">
              <a:lnSpc>
                <a:spcPct val="145000"/>
              </a:lnSpc>
              <a:spcBef>
                <a:spcPct val="20000"/>
              </a:spcBef>
              <a:buFontTx/>
              <a:buChar char="•"/>
            </a:pPr>
            <a:r>
              <a:rPr lang="es-ES"/>
              <a:t>SE SINTETIZA </a:t>
            </a:r>
            <a:r>
              <a:rPr lang="es-ES" b="1"/>
              <a:t>GLUCOSA</a:t>
            </a:r>
            <a:r>
              <a:rPr lang="es-ES"/>
              <a:t> A PARTIR DE PRECURSORES QUE NO SON HIDRATOS DE CARBONO.</a:t>
            </a:r>
          </a:p>
          <a:p>
            <a:pPr marL="342900" indent="-342900" eaLnBrk="1" hangingPunct="1">
              <a:lnSpc>
                <a:spcPct val="145000"/>
              </a:lnSpc>
              <a:spcBef>
                <a:spcPct val="20000"/>
              </a:spcBef>
              <a:buFontTx/>
              <a:buChar char="•"/>
            </a:pPr>
            <a:r>
              <a:rPr lang="es-ES" b="1"/>
              <a:t>PRECURSORES</a:t>
            </a:r>
            <a:r>
              <a:rPr lang="es-ES"/>
              <a:t>:</a:t>
            </a:r>
          </a:p>
          <a:p>
            <a:pPr marL="1143000" lvl="2" indent="-228600" eaLnBrk="1" hangingPunct="1">
              <a:spcBef>
                <a:spcPct val="20000"/>
              </a:spcBef>
              <a:buFontTx/>
              <a:buChar char="•"/>
            </a:pPr>
            <a:r>
              <a:rPr lang="es-ES"/>
              <a:t>GLICEROL</a:t>
            </a:r>
          </a:p>
          <a:p>
            <a:pPr marL="1143000" lvl="2" indent="-228600" eaLnBrk="1" hangingPunct="1">
              <a:spcBef>
                <a:spcPct val="20000"/>
              </a:spcBef>
              <a:buFontTx/>
              <a:buChar char="•"/>
            </a:pPr>
            <a:r>
              <a:rPr lang="es-ES"/>
              <a:t> </a:t>
            </a:r>
            <a:r>
              <a:rPr lang="es-ES">
                <a:latin typeface="Symbol" pitchFamily="18" charset="2"/>
              </a:rPr>
              <a:t>a</a:t>
            </a:r>
            <a:r>
              <a:rPr lang="es-ES"/>
              <a:t> -CETOACIDOS</a:t>
            </a:r>
          </a:p>
          <a:p>
            <a:pPr marL="1143000" lvl="2" indent="-228600" eaLnBrk="1" hangingPunct="1">
              <a:spcBef>
                <a:spcPct val="20000"/>
              </a:spcBef>
              <a:buFontTx/>
              <a:buChar char="•"/>
            </a:pPr>
            <a:r>
              <a:rPr lang="es-ES"/>
              <a:t>LACTATO </a:t>
            </a:r>
          </a:p>
          <a:p>
            <a:pPr marL="1143000" lvl="2" indent="-228600" eaLnBrk="1" hangingPunct="1">
              <a:spcBef>
                <a:spcPct val="20000"/>
              </a:spcBef>
              <a:buFontTx/>
              <a:buChar char="•"/>
            </a:pPr>
            <a:r>
              <a:rPr lang="es-ES"/>
              <a:t>PIRUVATO</a:t>
            </a:r>
          </a:p>
          <a:p>
            <a:pPr marL="1143000" lvl="2" indent="-228600" eaLnBrk="1" hangingPunct="1">
              <a:spcBef>
                <a:spcPct val="20000"/>
              </a:spcBef>
            </a:pPr>
            <a:endParaRPr lang="es-ES"/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s-ES" b="1"/>
              <a:t>ES UN PROCESO QUE CONSUME ENERGIA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0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1" grpId="0" build="p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es-ES" sz="3200">
              <a:solidFill>
                <a:schemeClr val="tx2"/>
              </a:solidFill>
              <a:latin typeface="Arial" charset="0"/>
            </a:endParaRPr>
          </a:p>
          <a:p>
            <a:pPr algn="ctr" eaLnBrk="1" hangingPunct="1"/>
            <a:r>
              <a:rPr lang="es-ES" sz="3200">
                <a:solidFill>
                  <a:schemeClr val="tx2"/>
                </a:solidFill>
                <a:latin typeface="Arial" charset="0"/>
              </a:rPr>
              <a:t>REACCIONES DE LA VIA GLUCONEOGENICA</a:t>
            </a:r>
            <a:br>
              <a:rPr lang="es-ES" sz="3200">
                <a:solidFill>
                  <a:schemeClr val="tx2"/>
                </a:solidFill>
                <a:latin typeface="Arial" charset="0"/>
              </a:rPr>
            </a:br>
            <a:endParaRPr lang="es-ES" sz="32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0115" name="Rectangle 3" descr="25%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</a:rPr>
              <a:t>TIENE TRES REACCIONES DIFERENTES A LA VIA GLICOLITICA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s-ES" b="1">
              <a:solidFill>
                <a:schemeClr val="accent2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s-ES" b="1">
                <a:solidFill>
                  <a:schemeClr val="accent2"/>
                </a:solidFill>
              </a:rPr>
              <a:t>LAS TRES REACCIONES IRREVERSIBLES SON REVERTIDAS POR TRES ENZIMAS DIFERENTES: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s-ES" b="1">
              <a:solidFill>
                <a:schemeClr val="accent2"/>
              </a:solidFill>
            </a:endParaRPr>
          </a:p>
          <a:p>
            <a:pPr marL="342900" indent="-342900" eaLnBrk="1" hangingPunct="1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s-ES" b="1" i="1">
                <a:solidFill>
                  <a:srgbClr val="FF0000"/>
                </a:solidFill>
              </a:rPr>
              <a:t>PIRUVATO CARBOXILASA</a:t>
            </a:r>
          </a:p>
          <a:p>
            <a:pPr marL="342900" indent="-342900" eaLnBrk="1" hangingPunct="1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s-ES" b="1" i="1">
                <a:solidFill>
                  <a:srgbClr val="FF0000"/>
                </a:solidFill>
              </a:rPr>
              <a:t>FOSFOENOLPIRUVATO CARBOXIQUINASA</a:t>
            </a:r>
          </a:p>
          <a:p>
            <a:pPr marL="342900" indent="-342900" eaLnBrk="1" hangingPunct="1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s-ES" b="1" i="1">
                <a:solidFill>
                  <a:srgbClr val="FF0000"/>
                </a:solidFill>
              </a:rPr>
              <a:t>FRUCTOSA-1,6-BISFOSFATASA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s-ES" b="1">
              <a:solidFill>
                <a:srgbClr val="FF0000"/>
              </a:solidFill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33375"/>
            <a:ext cx="7772400" cy="1143000"/>
          </a:xfrm>
        </p:spPr>
        <p:txBody>
          <a:bodyPr/>
          <a:lstStyle/>
          <a:p>
            <a:r>
              <a:rPr lang="es-ES" sz="3200"/>
              <a:t>  </a:t>
            </a:r>
            <a:br>
              <a:rPr lang="es-ES" sz="3200"/>
            </a:br>
            <a:endParaRPr lang="es-E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01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/>
      <p:bldP spid="90115" grpId="0" build="p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79388" y="1074738"/>
            <a:ext cx="4727575" cy="519112"/>
          </a:xfrm>
          <a:prstGeom prst="rect">
            <a:avLst/>
          </a:prstGeom>
          <a:solidFill>
            <a:srgbClr val="F5E1A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ES" sz="2800" b="1" i="1">
                <a:solidFill>
                  <a:srgbClr val="F74027"/>
                </a:solidFill>
                <a:latin typeface="Arial" charset="0"/>
                <a:cs typeface="Arial" charset="0"/>
              </a:rPr>
              <a:t>PIRUVATO CARBOXILASA</a:t>
            </a:r>
          </a:p>
        </p:txBody>
      </p:sp>
      <p:sp>
        <p:nvSpPr>
          <p:cNvPr id="91140" name="Text Box 4" descr="25%"/>
          <p:cNvSpPr txBox="1">
            <a:spLocks noChangeArrowheads="1"/>
          </p:cNvSpPr>
          <p:nvPr/>
        </p:nvSpPr>
        <p:spPr bwMode="auto">
          <a:xfrm>
            <a:off x="250825" y="1989138"/>
            <a:ext cx="7921625" cy="4667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PIRUVATO + CO</a:t>
            </a:r>
            <a:r>
              <a:rPr lang="es-ES" b="1" baseline="-25000">
                <a:latin typeface="Arial" charset="0"/>
                <a:cs typeface="Arial" charset="0"/>
              </a:rPr>
              <a:t>2</a:t>
            </a:r>
            <a:r>
              <a:rPr lang="es-ES" b="1">
                <a:latin typeface="Arial" charset="0"/>
                <a:cs typeface="Arial" charset="0"/>
              </a:rPr>
              <a:t>  +  H</a:t>
            </a:r>
            <a:r>
              <a:rPr lang="es-ES" b="1" baseline="-25000">
                <a:latin typeface="Arial" charset="0"/>
                <a:cs typeface="Arial" charset="0"/>
              </a:rPr>
              <a:t>2</a:t>
            </a:r>
            <a:r>
              <a:rPr lang="es-ES" b="1">
                <a:latin typeface="Arial" charset="0"/>
                <a:cs typeface="Arial" charset="0"/>
              </a:rPr>
              <a:t>O		OXALACETATO + H</a:t>
            </a:r>
            <a:r>
              <a:rPr lang="es-ES" b="1" baseline="30000">
                <a:latin typeface="Arial" charset="0"/>
                <a:cs typeface="Arial" charset="0"/>
              </a:rPr>
              <a:t>+</a:t>
            </a:r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>
            <a:off x="4067175" y="2205038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1143" name="Oval 7"/>
          <p:cNvSpPr>
            <a:spLocks noChangeArrowheads="1"/>
          </p:cNvSpPr>
          <p:nvPr/>
        </p:nvSpPr>
        <p:spPr bwMode="auto">
          <a:xfrm>
            <a:off x="5076825" y="2779713"/>
            <a:ext cx="1439863" cy="50482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Arial" charset="0"/>
                <a:cs typeface="Arial" charset="0"/>
              </a:rPr>
              <a:t>ADP+ Pi</a:t>
            </a:r>
          </a:p>
        </p:txBody>
      </p:sp>
      <p:sp>
        <p:nvSpPr>
          <p:cNvPr id="91144" name="AutoShape 8"/>
          <p:cNvSpPr>
            <a:spLocks noChangeArrowheads="1"/>
          </p:cNvSpPr>
          <p:nvPr/>
        </p:nvSpPr>
        <p:spPr bwMode="auto">
          <a:xfrm>
            <a:off x="4140200" y="2493963"/>
            <a:ext cx="1223963" cy="360362"/>
          </a:xfrm>
          <a:prstGeom prst="curvedDownArrow">
            <a:avLst>
              <a:gd name="adj1" fmla="val 67930"/>
              <a:gd name="adj2" fmla="val 1358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Text Box 9" descr="20%"/>
          <p:cNvSpPr txBox="1">
            <a:spLocks noChangeArrowheads="1"/>
          </p:cNvSpPr>
          <p:nvPr/>
        </p:nvSpPr>
        <p:spPr bwMode="auto">
          <a:xfrm rot="-924646">
            <a:off x="4364038" y="1482725"/>
            <a:ext cx="1295400" cy="466725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biotina</a:t>
            </a:r>
          </a:p>
        </p:txBody>
      </p:sp>
      <p:sp>
        <p:nvSpPr>
          <p:cNvPr id="91149" name="Oval 13"/>
          <p:cNvSpPr>
            <a:spLocks noChangeArrowheads="1"/>
          </p:cNvSpPr>
          <p:nvPr/>
        </p:nvSpPr>
        <p:spPr bwMode="auto">
          <a:xfrm>
            <a:off x="3276600" y="2706688"/>
            <a:ext cx="1439863" cy="5048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Arial" charset="0"/>
                <a:cs typeface="Arial" charset="0"/>
              </a:rPr>
              <a:t>ATP</a:t>
            </a:r>
          </a:p>
        </p:txBody>
      </p:sp>
      <p:sp>
        <p:nvSpPr>
          <p:cNvPr id="91151" name="Text Box 15"/>
          <p:cNvSpPr txBox="1">
            <a:spLocks noChangeArrowheads="1"/>
          </p:cNvSpPr>
          <p:nvPr/>
        </p:nvSpPr>
        <p:spPr bwMode="auto">
          <a:xfrm>
            <a:off x="6227763" y="1122363"/>
            <a:ext cx="2665412" cy="8318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Arial" charset="0"/>
                <a:cs typeface="Arial" charset="0"/>
              </a:rPr>
              <a:t>ENZIMA MITOCONDRIAL</a:t>
            </a:r>
          </a:p>
        </p:txBody>
      </p:sp>
      <p:sp>
        <p:nvSpPr>
          <p:cNvPr id="91152" name="Text Box 16"/>
          <p:cNvSpPr txBox="1">
            <a:spLocks noChangeArrowheads="1"/>
          </p:cNvSpPr>
          <p:nvPr/>
        </p:nvSpPr>
        <p:spPr bwMode="auto">
          <a:xfrm>
            <a:off x="179388" y="2852738"/>
            <a:ext cx="2663825" cy="466725"/>
          </a:xfrm>
          <a:prstGeom prst="rect">
            <a:avLst/>
          </a:prstGeom>
          <a:solidFill>
            <a:srgbClr val="F5E1A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  <a:latin typeface="Arial" charset="0"/>
                <a:cs typeface="Arial" charset="0"/>
              </a:rPr>
              <a:t>(+) Acetil-CoA</a:t>
            </a:r>
          </a:p>
        </p:txBody>
      </p:sp>
      <p:sp>
        <p:nvSpPr>
          <p:cNvPr id="91154" name="Rectangle 18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24863" cy="6477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BIOSINTESIS DE FOSFOENOLPIRUVATO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73025" y="3738563"/>
            <a:ext cx="8747125" cy="2898775"/>
            <a:chOff x="46" y="2355"/>
            <a:chExt cx="5510" cy="1826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46" y="2355"/>
              <a:ext cx="5510" cy="1826"/>
              <a:chOff x="46" y="2355"/>
              <a:chExt cx="5510" cy="1826"/>
            </a:xfrm>
          </p:grpSpPr>
          <p:sp>
            <p:nvSpPr>
              <p:cNvPr id="91139" name="Rectangle 3"/>
              <p:cNvSpPr>
                <a:spLocks noChangeArrowheads="1"/>
              </p:cNvSpPr>
              <p:nvPr/>
            </p:nvSpPr>
            <p:spPr bwMode="auto">
              <a:xfrm>
                <a:off x="158" y="2355"/>
                <a:ext cx="4794" cy="327"/>
              </a:xfrm>
              <a:prstGeom prst="rect">
                <a:avLst/>
              </a:prstGeom>
              <a:solidFill>
                <a:srgbClr val="F5E1A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s-ES" sz="2800" b="1" i="1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FOSFOENOLPIRUVATO CARBOXIQUINASA</a:t>
                </a:r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46" y="3022"/>
                <a:ext cx="5510" cy="1159"/>
                <a:chOff x="46" y="3022"/>
                <a:chExt cx="5510" cy="1159"/>
              </a:xfrm>
            </p:grpSpPr>
            <p:sp>
              <p:nvSpPr>
                <p:cNvPr id="91146" name="Text Box 10" descr="25%"/>
                <p:cNvSpPr txBox="1">
                  <a:spLocks noChangeArrowheads="1"/>
                </p:cNvSpPr>
                <p:nvPr/>
              </p:nvSpPr>
              <p:spPr bwMode="auto">
                <a:xfrm>
                  <a:off x="46" y="3022"/>
                  <a:ext cx="5238" cy="544"/>
                </a:xfrm>
                <a:prstGeom prst="rect">
                  <a:avLst/>
                </a:prstGeom>
                <a:pattFill prst="pct25">
                  <a:fgClr>
                    <a:srgbClr val="FFCCCC"/>
                  </a:fgClr>
                  <a:bgClr>
                    <a:srgbClr val="FFFFFF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s-ES" b="1">
                      <a:latin typeface="Arial" charset="0"/>
                      <a:cs typeface="Arial" charset="0"/>
                    </a:rPr>
                    <a:t>OXALACETATO 	        FOSFOENOLPIRUVATO + CO</a:t>
                  </a:r>
                  <a:r>
                    <a:rPr lang="es-ES" b="1" baseline="-25000">
                      <a:latin typeface="Arial" charset="0"/>
                      <a:cs typeface="Arial" charset="0"/>
                    </a:rPr>
                    <a:t>2</a:t>
                  </a:r>
                  <a:r>
                    <a:rPr lang="es-ES" b="1">
                      <a:latin typeface="Arial" charset="0"/>
                      <a:cs typeface="Arial" charset="0"/>
                    </a:rPr>
                    <a:t> 	</a:t>
                  </a:r>
                  <a:endParaRPr lang="es-ES" b="1" baseline="3000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9115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971" y="3657"/>
                  <a:ext cx="2585" cy="524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es-ES">
                      <a:latin typeface="Arial" charset="0"/>
                      <a:cs typeface="Arial" charset="0"/>
                    </a:rPr>
                    <a:t>ISOENZIMAS CITOSOLICA Y MITOCONDRIAL</a:t>
                  </a:r>
                </a:p>
              </p:txBody>
            </p:sp>
            <p:sp>
              <p:nvSpPr>
                <p:cNvPr id="91142" name="Oval 6"/>
                <p:cNvSpPr>
                  <a:spLocks noChangeArrowheads="1"/>
                </p:cNvSpPr>
                <p:nvPr/>
              </p:nvSpPr>
              <p:spPr bwMode="auto">
                <a:xfrm>
                  <a:off x="703" y="3498"/>
                  <a:ext cx="935" cy="33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/>
                  <a:r>
                    <a:rPr lang="es-ES" b="1">
                      <a:latin typeface="Arial" charset="0"/>
                      <a:cs typeface="Arial" charset="0"/>
                    </a:rPr>
                    <a:t>GTP</a:t>
                  </a:r>
                </a:p>
              </p:txBody>
            </p:sp>
            <p:sp>
              <p:nvSpPr>
                <p:cNvPr id="91148" name="AutoShape 12"/>
                <p:cNvSpPr>
                  <a:spLocks noChangeArrowheads="1"/>
                </p:cNvSpPr>
                <p:nvPr/>
              </p:nvSpPr>
              <p:spPr bwMode="auto">
                <a:xfrm>
                  <a:off x="1553" y="3203"/>
                  <a:ext cx="828" cy="340"/>
                </a:xfrm>
                <a:prstGeom prst="curvedDownArrow">
                  <a:avLst>
                    <a:gd name="adj1" fmla="val 48706"/>
                    <a:gd name="adj2" fmla="val 97412"/>
                    <a:gd name="adj3" fmla="val 3333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150" name="Oval 14"/>
                <p:cNvSpPr>
                  <a:spLocks noChangeArrowheads="1"/>
                </p:cNvSpPr>
                <p:nvPr/>
              </p:nvSpPr>
              <p:spPr bwMode="auto">
                <a:xfrm>
                  <a:off x="1973" y="3543"/>
                  <a:ext cx="935" cy="334"/>
                </a:xfrm>
                <a:prstGeom prst="ellipse">
                  <a:avLst/>
                </a:prstGeom>
                <a:solidFill>
                  <a:srgbClr val="ECB2C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1" hangingPunct="1"/>
                  <a:r>
                    <a:rPr lang="es-ES" b="1">
                      <a:latin typeface="Arial" charset="0"/>
                      <a:cs typeface="Arial" charset="0"/>
                    </a:rPr>
                    <a:t>GDP</a:t>
                  </a:r>
                </a:p>
              </p:txBody>
            </p:sp>
          </p:grpSp>
        </p:grpSp>
        <p:sp>
          <p:nvSpPr>
            <p:cNvPr id="91147" name="Line 11"/>
            <p:cNvSpPr>
              <a:spLocks noChangeShapeType="1"/>
            </p:cNvSpPr>
            <p:nvPr/>
          </p:nvSpPr>
          <p:spPr bwMode="auto">
            <a:xfrm>
              <a:off x="1610" y="3203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 descr="25%"/>
          <p:cNvSpPr>
            <a:spLocks noChangeArrowheads="1"/>
          </p:cNvSpPr>
          <p:nvPr/>
        </p:nvSpPr>
        <p:spPr bwMode="auto">
          <a:xfrm>
            <a:off x="539750" y="2349500"/>
            <a:ext cx="8229600" cy="26638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endParaRPr lang="es-ES" sz="2800"/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/>
              <a:t>FRUCTOSA-1,6-BISFOSFATO + H</a:t>
            </a:r>
            <a:r>
              <a:rPr lang="es-ES" sz="2800" b="1" baseline="-25000"/>
              <a:t>2</a:t>
            </a:r>
            <a:r>
              <a:rPr lang="es-ES" sz="2800" b="1"/>
              <a:t>O 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/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/>
              <a:t>                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/>
              <a:t>                                 FRUCTOSA-6-FOSFATO  + Pi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s-ES" sz="2800" b="1"/>
          </a:p>
        </p:txBody>
      </p:sp>
      <p:sp>
        <p:nvSpPr>
          <p:cNvPr id="92163" name="AutoShape 3"/>
          <p:cNvSpPr>
            <a:spLocks noChangeArrowheads="1"/>
          </p:cNvSpPr>
          <p:nvPr/>
        </p:nvSpPr>
        <p:spPr bwMode="auto">
          <a:xfrm>
            <a:off x="3132138" y="3357563"/>
            <a:ext cx="288925" cy="1079500"/>
          </a:xfrm>
          <a:prstGeom prst="curvedRightArrow">
            <a:avLst>
              <a:gd name="adj1" fmla="val 74725"/>
              <a:gd name="adj2" fmla="val 149451"/>
              <a:gd name="adj3" fmla="val 33333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8636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i="1">
                <a:solidFill>
                  <a:schemeClr val="tx1"/>
                </a:solidFill>
              </a:rPr>
              <a:t/>
            </a:r>
            <a:br>
              <a:rPr lang="es-ES" sz="3200" b="1" i="1">
                <a:solidFill>
                  <a:schemeClr val="tx1"/>
                </a:solidFill>
              </a:rPr>
            </a:br>
            <a:r>
              <a:rPr lang="es-ES" sz="3200" b="1" i="1">
                <a:solidFill>
                  <a:schemeClr val="tx1"/>
                </a:solidFill>
              </a:rPr>
              <a:t>FRUCTOSA-1,6-BISFOSFATASA</a:t>
            </a:r>
            <a:br>
              <a:rPr lang="es-ES" sz="3200" b="1" i="1">
                <a:solidFill>
                  <a:schemeClr val="tx1"/>
                </a:solidFill>
              </a:rPr>
            </a:br>
            <a:endParaRPr lang="es-ES" sz="3200" b="1" i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Oval 2"/>
          <p:cNvSpPr>
            <a:spLocks noChangeArrowheads="1"/>
          </p:cNvSpPr>
          <p:nvPr/>
        </p:nvSpPr>
        <p:spPr bwMode="auto">
          <a:xfrm>
            <a:off x="0" y="2924175"/>
            <a:ext cx="4572000" cy="2809875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2268538" y="4652963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Mitocondria</a:t>
            </a:r>
          </a:p>
        </p:txBody>
      </p:sp>
      <p:sp>
        <p:nvSpPr>
          <p:cNvPr id="93188" name="Text Box 4" descr="25%"/>
          <p:cNvSpPr txBox="1">
            <a:spLocks noChangeArrowheads="1"/>
          </p:cNvSpPr>
          <p:nvPr/>
        </p:nvSpPr>
        <p:spPr bwMode="auto">
          <a:xfrm>
            <a:off x="539750" y="6021388"/>
            <a:ext cx="1657350" cy="4667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Piruvato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611188" y="4437063"/>
            <a:ext cx="1439862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</a:rPr>
              <a:t>Piruvato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50825" y="3429000"/>
            <a:ext cx="1946275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solidFill>
                  <a:srgbClr val="FF0000"/>
                </a:solidFill>
                <a:latin typeface="Arial" charset="0"/>
                <a:cs typeface="Arial" charset="0"/>
              </a:rPr>
              <a:t>Oxalacetato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2843213" y="3573463"/>
            <a:ext cx="1152525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Arial" charset="0"/>
                <a:cs typeface="Arial" charset="0"/>
              </a:rPr>
              <a:t>Malato</a:t>
            </a:r>
          </a:p>
        </p:txBody>
      </p:sp>
      <p:sp>
        <p:nvSpPr>
          <p:cNvPr id="93192" name="Text Box 8" descr="25%"/>
          <p:cNvSpPr txBox="1">
            <a:spLocks noChangeArrowheads="1"/>
          </p:cNvSpPr>
          <p:nvPr/>
        </p:nvSpPr>
        <p:spPr bwMode="auto">
          <a:xfrm>
            <a:off x="2051050" y="1989138"/>
            <a:ext cx="1296988" cy="4667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Malato</a:t>
            </a:r>
          </a:p>
        </p:txBody>
      </p:sp>
      <p:sp>
        <p:nvSpPr>
          <p:cNvPr id="93194" name="Oval 10"/>
          <p:cNvSpPr>
            <a:spLocks noChangeArrowheads="1"/>
          </p:cNvSpPr>
          <p:nvPr/>
        </p:nvSpPr>
        <p:spPr bwMode="auto">
          <a:xfrm>
            <a:off x="1116013" y="5372100"/>
            <a:ext cx="358775" cy="288925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</a:p>
        </p:txBody>
      </p:sp>
      <p:sp>
        <p:nvSpPr>
          <p:cNvPr id="93195" name="Oval 11"/>
          <p:cNvSpPr>
            <a:spLocks noChangeArrowheads="1"/>
          </p:cNvSpPr>
          <p:nvPr/>
        </p:nvSpPr>
        <p:spPr bwMode="auto">
          <a:xfrm>
            <a:off x="2916238" y="2924175"/>
            <a:ext cx="358775" cy="288925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>
                <a:solidFill>
                  <a:srgbClr val="FF0000"/>
                </a:solidFill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93196" name="AutoShape 12"/>
          <p:cNvSpPr>
            <a:spLocks noChangeArrowheads="1"/>
          </p:cNvSpPr>
          <p:nvPr/>
        </p:nvSpPr>
        <p:spPr bwMode="auto">
          <a:xfrm>
            <a:off x="1187450" y="5661025"/>
            <a:ext cx="144463" cy="360363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107950" y="1412875"/>
            <a:ext cx="1439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b="1">
                <a:latin typeface="Arial" charset="0"/>
                <a:cs typeface="Arial" charset="0"/>
              </a:rPr>
              <a:t>Citosol</a:t>
            </a:r>
          </a:p>
        </p:txBody>
      </p:sp>
      <p:sp>
        <p:nvSpPr>
          <p:cNvPr id="93198" name="AutoShape 14"/>
          <p:cNvSpPr>
            <a:spLocks noChangeArrowheads="1"/>
          </p:cNvSpPr>
          <p:nvPr/>
        </p:nvSpPr>
        <p:spPr bwMode="auto">
          <a:xfrm>
            <a:off x="1258888" y="4941888"/>
            <a:ext cx="144462" cy="360362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>
            <a:off x="1116013" y="4005263"/>
            <a:ext cx="144462" cy="360362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0" name="AutoShape 16"/>
          <p:cNvSpPr>
            <a:spLocks noChangeArrowheads="1"/>
          </p:cNvSpPr>
          <p:nvPr/>
        </p:nvSpPr>
        <p:spPr bwMode="auto">
          <a:xfrm rot="5400000">
            <a:off x="2447926" y="3608387"/>
            <a:ext cx="144462" cy="360363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1" name="AutoShape 17"/>
          <p:cNvSpPr>
            <a:spLocks noChangeArrowheads="1"/>
          </p:cNvSpPr>
          <p:nvPr/>
        </p:nvSpPr>
        <p:spPr bwMode="auto">
          <a:xfrm>
            <a:off x="3059113" y="3213100"/>
            <a:ext cx="144462" cy="360363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2" name="AutoShape 18"/>
          <p:cNvSpPr>
            <a:spLocks noChangeArrowheads="1"/>
          </p:cNvSpPr>
          <p:nvPr/>
        </p:nvSpPr>
        <p:spPr bwMode="auto">
          <a:xfrm>
            <a:off x="3059113" y="2492375"/>
            <a:ext cx="144462" cy="360363"/>
          </a:xfrm>
          <a:prstGeom prst="upArrow">
            <a:avLst>
              <a:gd name="adj1" fmla="val 50000"/>
              <a:gd name="adj2" fmla="val 623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3" name="AutoShape 19"/>
          <p:cNvSpPr>
            <a:spLocks noChangeArrowheads="1"/>
          </p:cNvSpPr>
          <p:nvPr/>
        </p:nvSpPr>
        <p:spPr bwMode="auto">
          <a:xfrm rot="5400000">
            <a:off x="3636169" y="2061369"/>
            <a:ext cx="142875" cy="719137"/>
          </a:xfrm>
          <a:prstGeom prst="upArrow">
            <a:avLst>
              <a:gd name="adj1" fmla="val 50000"/>
              <a:gd name="adj2" fmla="val 1258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29" name="AutoShape 45"/>
          <p:cNvSpPr>
            <a:spLocks noChangeArrowheads="1"/>
          </p:cNvSpPr>
          <p:nvPr/>
        </p:nvSpPr>
        <p:spPr bwMode="auto">
          <a:xfrm>
            <a:off x="1258888" y="3716338"/>
            <a:ext cx="865187" cy="936625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 b="1">
                <a:latin typeface="Arial" charset="0"/>
                <a:cs typeface="Arial" charset="0"/>
              </a:rPr>
              <a:t>ATP</a:t>
            </a:r>
          </a:p>
        </p:txBody>
      </p:sp>
      <p:sp>
        <p:nvSpPr>
          <p:cNvPr id="93230" name="Text Box 46"/>
          <p:cNvSpPr txBox="1">
            <a:spLocks noChangeArrowheads="1"/>
          </p:cNvSpPr>
          <p:nvPr/>
        </p:nvSpPr>
        <p:spPr bwMode="auto">
          <a:xfrm>
            <a:off x="2051050" y="4005263"/>
            <a:ext cx="6477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>
                <a:latin typeface="Arial" charset="0"/>
                <a:cs typeface="Arial" charset="0"/>
              </a:rPr>
              <a:t>x 2</a:t>
            </a:r>
          </a:p>
        </p:txBody>
      </p:sp>
      <p:sp>
        <p:nvSpPr>
          <p:cNvPr id="93235" name="Text Box 51"/>
          <p:cNvSpPr txBox="1">
            <a:spLocks noChangeArrowheads="1"/>
          </p:cNvSpPr>
          <p:nvPr/>
        </p:nvSpPr>
        <p:spPr bwMode="auto">
          <a:xfrm>
            <a:off x="2124075" y="3357563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000" b="1" i="1">
                <a:latin typeface="Arial" charset="0"/>
                <a:cs typeface="Arial" charset="0"/>
              </a:rPr>
              <a:t>MDH</a:t>
            </a:r>
          </a:p>
        </p:txBody>
      </p:sp>
      <p:sp>
        <p:nvSpPr>
          <p:cNvPr id="93236" name="Rectangle 5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8636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MX" sz="3200" b="1">
                <a:solidFill>
                  <a:schemeClr val="tx1"/>
                </a:solidFill>
              </a:rPr>
              <a:t>ETAPAS DE LA GLUCONEOGENESIS</a:t>
            </a:r>
            <a:endParaRPr lang="es-ES" sz="3200" b="1">
              <a:solidFill>
                <a:schemeClr val="tx1"/>
              </a:solidFill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4140200" y="1557338"/>
            <a:ext cx="5184775" cy="5075237"/>
            <a:chOff x="2608" y="981"/>
            <a:chExt cx="3266" cy="3197"/>
          </a:xfrm>
        </p:grpSpPr>
        <p:sp>
          <p:nvSpPr>
            <p:cNvPr id="93193" name="Text Box 9" descr="25%"/>
            <p:cNvSpPr txBox="1">
              <a:spLocks noChangeArrowheads="1"/>
            </p:cNvSpPr>
            <p:nvPr/>
          </p:nvSpPr>
          <p:spPr bwMode="auto">
            <a:xfrm>
              <a:off x="2608" y="1434"/>
              <a:ext cx="1225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Oxalacetato</a:t>
              </a:r>
            </a:p>
          </p:txBody>
        </p:sp>
        <p:sp>
          <p:nvSpPr>
            <p:cNvPr id="93205" name="Text Box 21" descr="25%"/>
            <p:cNvSpPr txBox="1">
              <a:spLocks noChangeArrowheads="1"/>
            </p:cNvSpPr>
            <p:nvPr/>
          </p:nvSpPr>
          <p:spPr bwMode="auto">
            <a:xfrm>
              <a:off x="3969" y="1480"/>
              <a:ext cx="1905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Fosfoenolpiruvato</a:t>
              </a:r>
            </a:p>
          </p:txBody>
        </p:sp>
        <p:sp>
          <p:nvSpPr>
            <p:cNvPr id="93206" name="AutoShape 22"/>
            <p:cNvSpPr>
              <a:spLocks noChangeArrowheads="1"/>
            </p:cNvSpPr>
            <p:nvPr/>
          </p:nvSpPr>
          <p:spPr bwMode="auto">
            <a:xfrm rot="10637858">
              <a:off x="4604" y="1752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7" name="AutoShape 23"/>
            <p:cNvSpPr>
              <a:spLocks noChangeArrowheads="1"/>
            </p:cNvSpPr>
            <p:nvPr/>
          </p:nvSpPr>
          <p:spPr bwMode="auto">
            <a:xfrm rot="10637858">
              <a:off x="4694" y="2251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8" name="AutoShape 24"/>
            <p:cNvSpPr>
              <a:spLocks noChangeArrowheads="1"/>
            </p:cNvSpPr>
            <p:nvPr/>
          </p:nvSpPr>
          <p:spPr bwMode="auto">
            <a:xfrm>
              <a:off x="3334" y="3249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9" name="AutoShape 25"/>
            <p:cNvSpPr>
              <a:spLocks noChangeArrowheads="1"/>
            </p:cNvSpPr>
            <p:nvPr/>
          </p:nvSpPr>
          <p:spPr bwMode="auto">
            <a:xfrm rot="10637858">
              <a:off x="4740" y="2795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10" name="AutoShape 26"/>
            <p:cNvSpPr>
              <a:spLocks noChangeArrowheads="1"/>
            </p:cNvSpPr>
            <p:nvPr/>
          </p:nvSpPr>
          <p:spPr bwMode="auto">
            <a:xfrm rot="10637858">
              <a:off x="4694" y="3385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11" name="Text Box 27" descr="25%"/>
            <p:cNvSpPr txBox="1">
              <a:spLocks noChangeArrowheads="1"/>
            </p:cNvSpPr>
            <p:nvPr/>
          </p:nvSpPr>
          <p:spPr bwMode="auto">
            <a:xfrm>
              <a:off x="4377" y="1979"/>
              <a:ext cx="726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>
                  <a:latin typeface="Arial" charset="0"/>
                  <a:cs typeface="Arial" charset="0"/>
                </a:rPr>
                <a:t>2-PGL</a:t>
              </a:r>
            </a:p>
          </p:txBody>
        </p:sp>
        <p:sp>
          <p:nvSpPr>
            <p:cNvPr id="93212" name="Text Box 28" descr="25%"/>
            <p:cNvSpPr txBox="1">
              <a:spLocks noChangeArrowheads="1"/>
            </p:cNvSpPr>
            <p:nvPr/>
          </p:nvSpPr>
          <p:spPr bwMode="auto">
            <a:xfrm>
              <a:off x="4468" y="2478"/>
              <a:ext cx="726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>
                  <a:latin typeface="Arial" charset="0"/>
                  <a:cs typeface="Arial" charset="0"/>
                </a:rPr>
                <a:t>3-PGL</a:t>
              </a:r>
            </a:p>
          </p:txBody>
        </p:sp>
        <p:sp>
          <p:nvSpPr>
            <p:cNvPr id="93213" name="Text Box 29" descr="25%"/>
            <p:cNvSpPr txBox="1">
              <a:spLocks noChangeArrowheads="1"/>
            </p:cNvSpPr>
            <p:nvPr/>
          </p:nvSpPr>
          <p:spPr bwMode="auto">
            <a:xfrm>
              <a:off x="4422" y="3022"/>
              <a:ext cx="1043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>
                  <a:latin typeface="Arial" charset="0"/>
                  <a:cs typeface="Arial" charset="0"/>
                </a:rPr>
                <a:t>1,3-BPGL</a:t>
              </a:r>
            </a:p>
          </p:txBody>
        </p:sp>
        <p:sp>
          <p:nvSpPr>
            <p:cNvPr id="93214" name="Text Box 30" descr="25%"/>
            <p:cNvSpPr txBox="1">
              <a:spLocks noChangeArrowheads="1"/>
            </p:cNvSpPr>
            <p:nvPr/>
          </p:nvSpPr>
          <p:spPr bwMode="auto">
            <a:xfrm>
              <a:off x="4468" y="3702"/>
              <a:ext cx="952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>
                  <a:latin typeface="Arial" charset="0"/>
                  <a:cs typeface="Arial" charset="0"/>
                </a:rPr>
                <a:t>GLI-3-P</a:t>
              </a:r>
            </a:p>
          </p:txBody>
        </p:sp>
        <p:sp>
          <p:nvSpPr>
            <p:cNvPr id="93215" name="Text Box 31" descr="25%"/>
            <p:cNvSpPr txBox="1">
              <a:spLocks noChangeArrowheads="1"/>
            </p:cNvSpPr>
            <p:nvPr/>
          </p:nvSpPr>
          <p:spPr bwMode="auto">
            <a:xfrm>
              <a:off x="3061" y="3884"/>
              <a:ext cx="726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>
                  <a:latin typeface="Arial" charset="0"/>
                  <a:cs typeface="Arial" charset="0"/>
                </a:rPr>
                <a:t>PDHC</a:t>
              </a:r>
            </a:p>
          </p:txBody>
        </p:sp>
        <p:sp>
          <p:nvSpPr>
            <p:cNvPr id="93216" name="Text Box 32" descr="25%"/>
            <p:cNvSpPr txBox="1">
              <a:spLocks noChangeArrowheads="1"/>
            </p:cNvSpPr>
            <p:nvPr/>
          </p:nvSpPr>
          <p:spPr bwMode="auto">
            <a:xfrm>
              <a:off x="2835" y="3521"/>
              <a:ext cx="1225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FRU-1,6BP</a:t>
              </a:r>
            </a:p>
          </p:txBody>
        </p:sp>
        <p:sp>
          <p:nvSpPr>
            <p:cNvPr id="93217" name="Text Box 33" descr="25%"/>
            <p:cNvSpPr txBox="1">
              <a:spLocks noChangeArrowheads="1"/>
            </p:cNvSpPr>
            <p:nvPr/>
          </p:nvSpPr>
          <p:spPr bwMode="auto">
            <a:xfrm>
              <a:off x="2900" y="2931"/>
              <a:ext cx="933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FRU-6-P</a:t>
              </a:r>
            </a:p>
          </p:txBody>
        </p:sp>
        <p:sp>
          <p:nvSpPr>
            <p:cNvPr id="93218" name="Text Box 34" descr="25%"/>
            <p:cNvSpPr txBox="1">
              <a:spLocks noChangeArrowheads="1"/>
            </p:cNvSpPr>
            <p:nvPr/>
          </p:nvSpPr>
          <p:spPr bwMode="auto">
            <a:xfrm>
              <a:off x="2835" y="2341"/>
              <a:ext cx="933" cy="294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GLU-6-P</a:t>
              </a:r>
            </a:p>
          </p:txBody>
        </p:sp>
        <p:sp>
          <p:nvSpPr>
            <p:cNvPr id="93219" name="Text Box 35"/>
            <p:cNvSpPr txBox="1">
              <a:spLocks noChangeArrowheads="1"/>
            </p:cNvSpPr>
            <p:nvPr/>
          </p:nvSpPr>
          <p:spPr bwMode="auto">
            <a:xfrm>
              <a:off x="2699" y="1842"/>
              <a:ext cx="1224" cy="29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solidFill>
                    <a:srgbClr val="FF0000"/>
                  </a:solidFill>
                  <a:latin typeface="Arial" charset="0"/>
                  <a:cs typeface="Arial" charset="0"/>
                </a:rPr>
                <a:t>GLUCOSA</a:t>
              </a:r>
            </a:p>
          </p:txBody>
        </p:sp>
        <p:sp>
          <p:nvSpPr>
            <p:cNvPr id="93220" name="AutoShape 36"/>
            <p:cNvSpPr>
              <a:spLocks noChangeArrowheads="1"/>
            </p:cNvSpPr>
            <p:nvPr/>
          </p:nvSpPr>
          <p:spPr bwMode="auto">
            <a:xfrm rot="-2329611">
              <a:off x="3833" y="3702"/>
              <a:ext cx="628" cy="364"/>
            </a:xfrm>
            <a:custGeom>
              <a:avLst/>
              <a:gdLst>
                <a:gd name="G0" fmla="+- 6480 0 0"/>
                <a:gd name="G1" fmla="+- 9771 0 0"/>
                <a:gd name="G2" fmla="+- 7596 0 0"/>
                <a:gd name="G3" fmla="+- 21600 0 6480"/>
                <a:gd name="G4" fmla="+- 21600 0 9771"/>
                <a:gd name="G5" fmla="*/ G0 21600 G3"/>
                <a:gd name="G6" fmla="*/ G1 21600 G3"/>
                <a:gd name="G7" fmla="*/ G2 G3 21600"/>
                <a:gd name="G8" fmla="*/ 10800 21600 G3"/>
                <a:gd name="G9" fmla="*/ G4 21600 G3"/>
                <a:gd name="G10" fmla="+- 21600 0 G7"/>
                <a:gd name="G11" fmla="+- G5 0 G8"/>
                <a:gd name="G12" fmla="+- G6 0 G8"/>
                <a:gd name="G13" fmla="*/ G12 G7 G11"/>
                <a:gd name="G14" fmla="+- 21600 0 G13"/>
                <a:gd name="G15" fmla="+- G0 0 10800"/>
                <a:gd name="G16" fmla="+- G1 0 10800"/>
                <a:gd name="G17" fmla="*/ G2 G16 G15"/>
                <a:gd name="T0" fmla="*/ 10800 w 21600"/>
                <a:gd name="T1" fmla="*/ 0 h 21600"/>
                <a:gd name="T2" fmla="*/ 0 w 21600"/>
                <a:gd name="T3" fmla="*/ 15429 h 21600"/>
                <a:gd name="T4" fmla="*/ 10800 w 21600"/>
                <a:gd name="T5" fmla="*/ 16899 h 21600"/>
                <a:gd name="T6" fmla="*/ 21600 w 21600"/>
                <a:gd name="T7" fmla="*/ 1542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G13 w 21600"/>
                <a:gd name="T13" fmla="*/ G6 h 21600"/>
                <a:gd name="T14" fmla="*/ G14 w 21600"/>
                <a:gd name="T15" fmla="*/ G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7596"/>
                  </a:lnTo>
                  <a:lnTo>
                    <a:pt x="9771" y="7596"/>
                  </a:lnTo>
                  <a:lnTo>
                    <a:pt x="9771" y="13959"/>
                  </a:lnTo>
                  <a:lnTo>
                    <a:pt x="5317" y="13959"/>
                  </a:lnTo>
                  <a:lnTo>
                    <a:pt x="5317" y="9257"/>
                  </a:lnTo>
                  <a:lnTo>
                    <a:pt x="0" y="15429"/>
                  </a:lnTo>
                  <a:lnTo>
                    <a:pt x="5317" y="21600"/>
                  </a:lnTo>
                  <a:lnTo>
                    <a:pt x="5317" y="16899"/>
                  </a:lnTo>
                  <a:lnTo>
                    <a:pt x="16283" y="16899"/>
                  </a:lnTo>
                  <a:lnTo>
                    <a:pt x="16283" y="21600"/>
                  </a:lnTo>
                  <a:lnTo>
                    <a:pt x="21600" y="15429"/>
                  </a:lnTo>
                  <a:lnTo>
                    <a:pt x="16283" y="9257"/>
                  </a:lnTo>
                  <a:lnTo>
                    <a:pt x="16283" y="13959"/>
                  </a:lnTo>
                  <a:lnTo>
                    <a:pt x="11829" y="13959"/>
                  </a:lnTo>
                  <a:lnTo>
                    <a:pt x="11829" y="7596"/>
                  </a:lnTo>
                  <a:lnTo>
                    <a:pt x="15120" y="759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1" name="AutoShape 37"/>
            <p:cNvSpPr>
              <a:spLocks noChangeArrowheads="1"/>
            </p:cNvSpPr>
            <p:nvPr/>
          </p:nvSpPr>
          <p:spPr bwMode="auto">
            <a:xfrm>
              <a:off x="3334" y="2659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2" name="AutoShape 38"/>
            <p:cNvSpPr>
              <a:spLocks noChangeArrowheads="1"/>
            </p:cNvSpPr>
            <p:nvPr/>
          </p:nvSpPr>
          <p:spPr bwMode="auto">
            <a:xfrm>
              <a:off x="3288" y="2115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3" name="AutoShape 39"/>
            <p:cNvSpPr>
              <a:spLocks noChangeArrowheads="1"/>
            </p:cNvSpPr>
            <p:nvPr/>
          </p:nvSpPr>
          <p:spPr bwMode="auto">
            <a:xfrm rot="10800000">
              <a:off x="3470" y="2659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4" name="AutoShape 40"/>
            <p:cNvSpPr>
              <a:spLocks noChangeArrowheads="1"/>
            </p:cNvSpPr>
            <p:nvPr/>
          </p:nvSpPr>
          <p:spPr bwMode="auto">
            <a:xfrm>
              <a:off x="4740" y="1752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5" name="AutoShape 41"/>
            <p:cNvSpPr>
              <a:spLocks noChangeArrowheads="1"/>
            </p:cNvSpPr>
            <p:nvPr/>
          </p:nvSpPr>
          <p:spPr bwMode="auto">
            <a:xfrm>
              <a:off x="4830" y="2251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6" name="AutoShape 42"/>
            <p:cNvSpPr>
              <a:spLocks noChangeArrowheads="1"/>
            </p:cNvSpPr>
            <p:nvPr/>
          </p:nvSpPr>
          <p:spPr bwMode="auto">
            <a:xfrm>
              <a:off x="4876" y="2795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7" name="AutoShape 43"/>
            <p:cNvSpPr>
              <a:spLocks noChangeArrowheads="1"/>
            </p:cNvSpPr>
            <p:nvPr/>
          </p:nvSpPr>
          <p:spPr bwMode="auto">
            <a:xfrm>
              <a:off x="4831" y="3385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28" name="AutoShape 44"/>
            <p:cNvSpPr>
              <a:spLocks noChangeArrowheads="1"/>
            </p:cNvSpPr>
            <p:nvPr/>
          </p:nvSpPr>
          <p:spPr bwMode="auto">
            <a:xfrm>
              <a:off x="5216" y="2568"/>
              <a:ext cx="544" cy="635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ES" b="1">
                  <a:latin typeface="Arial" charset="0"/>
                  <a:cs typeface="Arial" charset="0"/>
                </a:rPr>
                <a:t>ATP</a:t>
              </a:r>
            </a:p>
          </p:txBody>
        </p:sp>
        <p:sp>
          <p:nvSpPr>
            <p:cNvPr id="93231" name="Text Box 47"/>
            <p:cNvSpPr txBox="1">
              <a:spLocks noChangeArrowheads="1"/>
            </p:cNvSpPr>
            <p:nvPr/>
          </p:nvSpPr>
          <p:spPr bwMode="auto">
            <a:xfrm>
              <a:off x="5511" y="2931"/>
              <a:ext cx="295" cy="4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sz="2000" b="1">
                  <a:latin typeface="Arial" charset="0"/>
                  <a:cs typeface="Arial" charset="0"/>
                </a:rPr>
                <a:t>x 2</a:t>
              </a:r>
            </a:p>
          </p:txBody>
        </p:sp>
        <p:sp>
          <p:nvSpPr>
            <p:cNvPr id="93232" name="AutoShape 48"/>
            <p:cNvSpPr>
              <a:spLocks noChangeArrowheads="1"/>
            </p:cNvSpPr>
            <p:nvPr/>
          </p:nvSpPr>
          <p:spPr bwMode="auto">
            <a:xfrm>
              <a:off x="3651" y="981"/>
              <a:ext cx="681" cy="543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ES" b="1">
                  <a:latin typeface="Arial" charset="0"/>
                  <a:cs typeface="Arial" charset="0"/>
                </a:rPr>
                <a:t>GTP</a:t>
              </a:r>
            </a:p>
          </p:txBody>
        </p:sp>
        <p:sp>
          <p:nvSpPr>
            <p:cNvPr id="93233" name="Text Box 49"/>
            <p:cNvSpPr txBox="1">
              <a:spLocks noChangeArrowheads="1"/>
            </p:cNvSpPr>
            <p:nvPr/>
          </p:nvSpPr>
          <p:spPr bwMode="auto">
            <a:xfrm>
              <a:off x="4332" y="1026"/>
              <a:ext cx="453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" b="1">
                  <a:latin typeface="Arial" charset="0"/>
                  <a:cs typeface="Arial" charset="0"/>
                </a:rPr>
                <a:t>x 2</a:t>
              </a:r>
            </a:p>
          </p:txBody>
        </p:sp>
        <p:sp>
          <p:nvSpPr>
            <p:cNvPr id="93234" name="AutoShape 50"/>
            <p:cNvSpPr>
              <a:spLocks noChangeArrowheads="1"/>
            </p:cNvSpPr>
            <p:nvPr/>
          </p:nvSpPr>
          <p:spPr bwMode="auto">
            <a:xfrm>
              <a:off x="5034" y="3294"/>
              <a:ext cx="726" cy="408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s-ES">
                  <a:latin typeface="Arial" charset="0"/>
                  <a:cs typeface="Arial" charset="0"/>
                </a:rPr>
                <a:t>NADH</a:t>
              </a:r>
            </a:p>
          </p:txBody>
        </p:sp>
        <p:sp>
          <p:nvSpPr>
            <p:cNvPr id="93204" name="AutoShape 20"/>
            <p:cNvSpPr>
              <a:spLocks noChangeArrowheads="1"/>
            </p:cNvSpPr>
            <p:nvPr/>
          </p:nvSpPr>
          <p:spPr bwMode="auto">
            <a:xfrm rot="5842394">
              <a:off x="3901" y="1502"/>
              <a:ext cx="91" cy="227"/>
            </a:xfrm>
            <a:prstGeom prst="upArrow">
              <a:avLst>
                <a:gd name="adj1" fmla="val 50000"/>
                <a:gd name="adj2" fmla="val 623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4000"/>
              <a:t>GASTO DE ENERGIA EN LA GLUCONEOGENESIS</a:t>
            </a:r>
          </a:p>
        </p:txBody>
      </p:sp>
      <p:sp>
        <p:nvSpPr>
          <p:cNvPr id="94211" name="Rectangle 3" descr="25%"/>
          <p:cNvSpPr>
            <a:spLocks noGrp="1" noChangeArrowheads="1"/>
          </p:cNvSpPr>
          <p:nvPr>
            <p:ph type="body" idx="1"/>
          </p:nvPr>
        </p:nvSpPr>
        <p:spPr>
          <a:pattFill prst="pct25">
            <a:fgClr>
              <a:srgbClr val="FFCCCC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s-ES" sz="2800"/>
              <a:t>(2) OXALACETATO   	</a:t>
            </a:r>
            <a:r>
              <a:rPr lang="es-ES" sz="2800" b="1">
                <a:solidFill>
                  <a:srgbClr val="FF3300"/>
                </a:solidFill>
              </a:rPr>
              <a:t>2 ATP</a:t>
            </a:r>
          </a:p>
          <a:p>
            <a:endParaRPr lang="es-ES" sz="2800"/>
          </a:p>
          <a:p>
            <a:r>
              <a:rPr lang="es-ES" sz="2800"/>
              <a:t>(2) FOSFOENOLPIRUVATO	</a:t>
            </a:r>
            <a:r>
              <a:rPr lang="es-ES" sz="2800" b="1">
                <a:solidFill>
                  <a:srgbClr val="FF3300"/>
                </a:solidFill>
              </a:rPr>
              <a:t>2 GTP</a:t>
            </a:r>
          </a:p>
          <a:p>
            <a:endParaRPr lang="es-ES" sz="2800" b="1">
              <a:solidFill>
                <a:srgbClr val="FF3300"/>
              </a:solidFill>
            </a:endParaRPr>
          </a:p>
          <a:p>
            <a:r>
              <a:rPr lang="es-ES" sz="2800"/>
              <a:t>(2)  1,3-BISFOSFOGLICERATO</a:t>
            </a:r>
            <a:r>
              <a:rPr lang="es-ES" sz="2800" b="1">
                <a:solidFill>
                  <a:srgbClr val="FF3300"/>
                </a:solidFill>
              </a:rPr>
              <a:t>   2 ATP</a:t>
            </a:r>
          </a:p>
          <a:p>
            <a:pPr>
              <a:buFontTx/>
              <a:buNone/>
            </a:pPr>
            <a:endParaRPr lang="es-ES" sz="2800"/>
          </a:p>
          <a:p>
            <a:pPr>
              <a:buFontTx/>
              <a:buNone/>
            </a:pPr>
            <a:r>
              <a:rPr lang="es-ES" sz="2800" b="1"/>
              <a:t>TOTAL</a:t>
            </a:r>
            <a:r>
              <a:rPr lang="es-ES" sz="2800"/>
              <a:t>: </a:t>
            </a:r>
            <a:r>
              <a:rPr lang="es-ES" sz="2800" b="1">
                <a:solidFill>
                  <a:srgbClr val="FF3300"/>
                </a:solidFill>
              </a:rPr>
              <a:t>4 ATP</a:t>
            </a:r>
            <a:r>
              <a:rPr lang="es-ES" sz="2800"/>
              <a:t> y </a:t>
            </a:r>
            <a:r>
              <a:rPr lang="es-ES" sz="2800" b="1">
                <a:solidFill>
                  <a:srgbClr val="FF3300"/>
                </a:solidFill>
              </a:rPr>
              <a:t>2 GTP</a:t>
            </a:r>
            <a:r>
              <a:rPr lang="es-ES" sz="2800"/>
              <a:t> por molécula de glucosa.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 descr="25%"/>
          <p:cNvSpPr>
            <a:spLocks noChangeArrowheads="1"/>
          </p:cNvSpPr>
          <p:nvPr/>
        </p:nvSpPr>
        <p:spPr bwMode="auto">
          <a:xfrm>
            <a:off x="338138" y="1628775"/>
            <a:ext cx="8697912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s-ES" sz="2800" b="1" i="1">
                <a:solidFill>
                  <a:srgbClr val="FF0000"/>
                </a:solidFill>
              </a:rPr>
              <a:t>GLUCOSA-6-FOSFATASA  </a:t>
            </a:r>
            <a:r>
              <a:rPr lang="es-ES" sz="2800" b="1" i="1"/>
              <a:t>(Hígado y riñón)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 i="1"/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/>
              <a:t>GLUCOSA-6-FOSFATO  + H</a:t>
            </a:r>
            <a:r>
              <a:rPr lang="es-ES" sz="2800" b="1" baseline="-25000"/>
              <a:t>2</a:t>
            </a:r>
            <a:r>
              <a:rPr lang="es-ES" sz="2800" b="1"/>
              <a:t>O	GLUCOSA  +  Pi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/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/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/>
              <a:t>			 </a:t>
            </a:r>
            <a:r>
              <a:rPr lang="es-ES" sz="2800" b="1">
                <a:solidFill>
                  <a:schemeClr val="accent2"/>
                </a:solidFill>
              </a:rPr>
              <a:t>REACCION IRREVERSIBLE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/>
          </a:p>
          <a:p>
            <a:pPr marL="342900" indent="-342900" eaLnBrk="1" hangingPunct="1">
              <a:spcBef>
                <a:spcPct val="20000"/>
              </a:spcBef>
            </a:pPr>
            <a:endParaRPr lang="es-ES" sz="2800" b="1"/>
          </a:p>
          <a:p>
            <a:pPr marL="342900" indent="-342900" eaLnBrk="1" hangingPunct="1">
              <a:spcBef>
                <a:spcPct val="20000"/>
              </a:spcBef>
            </a:pPr>
            <a:r>
              <a:rPr lang="es-ES" sz="2800" b="1" u="sng"/>
              <a:t>ESTA ENZIMA NO SE ENCUENTRA EN MUSCULO</a:t>
            </a:r>
          </a:p>
        </p:txBody>
      </p:sp>
      <p:sp>
        <p:nvSpPr>
          <p:cNvPr id="95235" name="Line 3"/>
          <p:cNvSpPr>
            <a:spLocks noChangeShapeType="1"/>
          </p:cNvSpPr>
          <p:nvPr/>
        </p:nvSpPr>
        <p:spPr bwMode="auto">
          <a:xfrm>
            <a:off x="5507038" y="2924175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820150" cy="8636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800" b="1"/>
              <a:t/>
            </a:r>
            <a:br>
              <a:rPr lang="es-ES" sz="2800" b="1"/>
            </a:br>
            <a:r>
              <a:rPr lang="es-ES" sz="2800" b="1"/>
              <a:t>GLUCOSA A PARTIR DE GLUCOSA-6-FOSFATO</a:t>
            </a:r>
            <a:br>
              <a:rPr lang="es-ES" sz="2800" b="1"/>
            </a:b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11430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REGULACIÓN DE LA GLUCONEOGÉNESIS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  <a:solidFill>
            <a:srgbClr val="F5E1A9"/>
          </a:solidFill>
        </p:spPr>
        <p:txBody>
          <a:bodyPr/>
          <a:lstStyle/>
          <a:p>
            <a:r>
              <a:rPr lang="es-ES" sz="2800" b="1"/>
              <a:t>Hormonal: </a:t>
            </a:r>
            <a:endParaRPr lang="es-MX" sz="2800" b="1"/>
          </a:p>
          <a:p>
            <a:endParaRPr lang="es-MX" sz="2800" b="1"/>
          </a:p>
          <a:p>
            <a:endParaRPr lang="es-MX" sz="2800" b="1"/>
          </a:p>
          <a:p>
            <a:pPr>
              <a:buFontTx/>
              <a:buNone/>
            </a:pPr>
            <a:endParaRPr lang="es-MX" sz="2800" b="1"/>
          </a:p>
          <a:p>
            <a:r>
              <a:rPr lang="es-MX" sz="2800" b="1"/>
              <a:t>Alostérica</a:t>
            </a:r>
            <a:endParaRPr lang="es-ES" sz="2800" b="1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900113" y="2636838"/>
            <a:ext cx="2016125" cy="528637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Glucagón</a:t>
            </a:r>
          </a:p>
        </p:txBody>
      </p:sp>
      <p:sp>
        <p:nvSpPr>
          <p:cNvPr id="96261" name="Oval 5"/>
          <p:cNvSpPr>
            <a:spLocks noChangeArrowheads="1"/>
          </p:cNvSpPr>
          <p:nvPr/>
        </p:nvSpPr>
        <p:spPr bwMode="auto">
          <a:xfrm>
            <a:off x="3563938" y="1628775"/>
            <a:ext cx="4481512" cy="1914525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ES" sz="2800" b="1">
                <a:latin typeface="Arial" charset="0"/>
              </a:rPr>
              <a:t>Activa la </a:t>
            </a:r>
          </a:p>
          <a:p>
            <a:pPr algn="ctr" eaLnBrk="1" hangingPunct="1"/>
            <a:r>
              <a:rPr lang="es-ES" sz="2800" b="1">
                <a:latin typeface="Arial" charset="0"/>
              </a:rPr>
              <a:t> Gluconeogénesis</a:t>
            </a:r>
          </a:p>
          <a:p>
            <a:pPr algn="ctr" eaLnBrk="1" hangingPunct="1"/>
            <a:r>
              <a:rPr lang="es-ES_tradnl" sz="2800" b="1">
                <a:latin typeface="Arial" charset="0"/>
              </a:rPr>
              <a:t>a nivel de la FBFasa</a:t>
            </a:r>
            <a:endParaRPr lang="es-ES" sz="2800" b="1">
              <a:latin typeface="Arial" charset="0"/>
            </a:endParaRP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42910" y="4357694"/>
            <a:ext cx="2520950" cy="95567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" sz="2800" b="1" i="1">
                <a:latin typeface="Arial" charset="0"/>
              </a:rPr>
              <a:t>Fructosa-1,6 bisfosfatasa</a:t>
            </a:r>
          </a:p>
        </p:txBody>
      </p:sp>
      <p:sp>
        <p:nvSpPr>
          <p:cNvPr id="96265" name="Oval 9"/>
          <p:cNvSpPr>
            <a:spLocks noChangeArrowheads="1"/>
          </p:cNvSpPr>
          <p:nvPr/>
        </p:nvSpPr>
        <p:spPr bwMode="auto">
          <a:xfrm>
            <a:off x="4000496" y="4357694"/>
            <a:ext cx="3384550" cy="10461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MX" sz="2800" b="1"/>
              <a:t>(-) AMP y ADP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6425" cy="1139825"/>
          </a:xfr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" sz="3600"/>
              <a:t>VIA DE LAS PENTOSAS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257800"/>
          </a:xfrm>
          <a:solidFill>
            <a:srgbClr val="DDDDDD"/>
          </a:solidFill>
          <a:ln/>
        </p:spPr>
        <p:txBody>
          <a:bodyPr/>
          <a:lstStyle/>
          <a:p>
            <a:r>
              <a:rPr lang="es-ES" sz="2400" b="1"/>
              <a:t>Tiene lugar en el citoplasma</a:t>
            </a:r>
          </a:p>
          <a:p>
            <a:pPr>
              <a:buFontTx/>
              <a:buNone/>
            </a:pPr>
            <a:endParaRPr lang="es-ES" sz="2400" b="1"/>
          </a:p>
          <a:p>
            <a:r>
              <a:rPr lang="es-ES" sz="2400" b="1"/>
              <a:t>No es una vía de producción de ATP</a:t>
            </a:r>
          </a:p>
          <a:p>
            <a:pPr>
              <a:buFontTx/>
              <a:buNone/>
            </a:pPr>
            <a:endParaRPr lang="es-ES" sz="2400" b="1"/>
          </a:p>
          <a:p>
            <a:r>
              <a:rPr lang="es-ES" sz="2400" b="1"/>
              <a:t>Sintetiza ribosa-5-fosfato para la síntesis de nucleótidos</a:t>
            </a:r>
          </a:p>
          <a:p>
            <a:pPr>
              <a:buFontTx/>
              <a:buNone/>
            </a:pPr>
            <a:endParaRPr lang="es-ES" sz="2400" b="1"/>
          </a:p>
          <a:p>
            <a:r>
              <a:rPr lang="es-ES" sz="2400" b="1"/>
              <a:t>Sintetiza NADPH para la síntesis de ácidos grasos, esteroides, etc.</a:t>
            </a:r>
          </a:p>
          <a:p>
            <a:endParaRPr lang="es-ES" sz="2400" b="1"/>
          </a:p>
          <a:p>
            <a:r>
              <a:rPr lang="es-ES" sz="2400" b="1"/>
              <a:t>Produce intermediarios de la vía glicolítica (gliceraldehído fosfato y fructosa-6-fosfato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smtClean="0"/>
              <a:t>DESTINO DEL  PIRUVATO EN AEROBIOSIS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5257800"/>
          </a:xfrm>
          <a:solidFill>
            <a:srgbClr val="DDDDDD"/>
          </a:solidFill>
          <a:ln w="12700">
            <a:solidFill>
              <a:srgbClr val="0033CC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mtClean="0"/>
              <a:t>Ingresa a la mitocondria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Mecanismo simporter interno que cotransporta un protón</a:t>
            </a:r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/>
            <a:r>
              <a:rPr lang="es-ES" smtClean="0"/>
              <a:t>Dentro de la mitocondria se descarboxila a Acetil-CoA</a:t>
            </a:r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/>
            <a:r>
              <a:rPr lang="es-ES" smtClean="0"/>
              <a:t>Interviene un complejo multienzimático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6425" cy="1139825"/>
          </a:xfr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" sz="2800" b="1"/>
              <a:t>CARACTERISTICAS DE LAS REACCIONES DE LA VIA DE LAS PENTOSAS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445125"/>
          </a:xfrm>
          <a:solidFill>
            <a:srgbClr val="DDDDDD"/>
          </a:solidFill>
          <a:ln/>
        </p:spPr>
        <p:txBody>
          <a:bodyPr/>
          <a:lstStyle/>
          <a:p>
            <a:r>
              <a:rPr lang="es-ES" sz="2800" b="1"/>
              <a:t>La vía de la pentosas consta de dos fases: Una oxidativa y una no oxidativa</a:t>
            </a:r>
          </a:p>
          <a:p>
            <a:pPr>
              <a:buFontTx/>
              <a:buNone/>
            </a:pPr>
            <a:endParaRPr lang="es-ES" sz="2800" b="1"/>
          </a:p>
          <a:p>
            <a:r>
              <a:rPr lang="es-ES" sz="2800" b="1"/>
              <a:t>La reacciones de la vía oxidativa son irreversibles</a:t>
            </a:r>
          </a:p>
          <a:p>
            <a:pPr>
              <a:buFontTx/>
              <a:buNone/>
            </a:pPr>
            <a:endParaRPr lang="es-ES" sz="2800" b="1"/>
          </a:p>
          <a:p>
            <a:r>
              <a:rPr lang="es-ES" sz="2800" b="1"/>
              <a:t>Las reacciones de la vía no oxidativa son reversible</a:t>
            </a:r>
          </a:p>
          <a:p>
            <a:pPr>
              <a:buFontTx/>
              <a:buNone/>
            </a:pPr>
            <a:endParaRPr lang="es-ES" sz="2800" b="1"/>
          </a:p>
          <a:p>
            <a:r>
              <a:rPr lang="es-ES" sz="2800" b="1"/>
              <a:t>Según las necesidades de la célula es activa una u otra vía.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cap="flat"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REACCIONES DE LA FASE OXIDATIVA</a:t>
            </a:r>
          </a:p>
        </p:txBody>
      </p:sp>
      <p:pic>
        <p:nvPicPr>
          <p:cNvPr id="68613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57338"/>
            <a:ext cx="4752975" cy="2447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68614" name="Picture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933825"/>
            <a:ext cx="1512887" cy="250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228600" y="3657600"/>
            <a:ext cx="2219325" cy="3635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Glucosa-6-fosfato</a:t>
            </a: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2771775" y="3644900"/>
            <a:ext cx="2676525" cy="3635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6-fosfogluconolactona</a:t>
            </a:r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1619250" y="2420938"/>
            <a:ext cx="1943100" cy="57785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solidFill>
                  <a:srgbClr val="DC425C"/>
                </a:solidFill>
                <a:latin typeface="Arial" charset="0"/>
              </a:rPr>
              <a:t>Glucosa-6-fosfato deshidrogenasa</a:t>
            </a:r>
          </a:p>
        </p:txBody>
      </p:sp>
      <p:pic>
        <p:nvPicPr>
          <p:cNvPr id="68618" name="Picture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1484313"/>
            <a:ext cx="1763713" cy="230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8619" name="Line 11"/>
          <p:cNvSpPr>
            <a:spLocks noChangeShapeType="1"/>
          </p:cNvSpPr>
          <p:nvPr/>
        </p:nvSpPr>
        <p:spPr bwMode="auto">
          <a:xfrm>
            <a:off x="4876800" y="2743200"/>
            <a:ext cx="1143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8620" name="Picture 1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4076700"/>
            <a:ext cx="1584325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8621" name="Line 13"/>
          <p:cNvSpPr>
            <a:spLocks noChangeShapeType="1"/>
          </p:cNvSpPr>
          <p:nvPr/>
        </p:nvSpPr>
        <p:spPr bwMode="auto">
          <a:xfrm>
            <a:off x="2667000" y="5334000"/>
            <a:ext cx="2209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2" name="Rectangle 14"/>
          <p:cNvSpPr>
            <a:spLocks noChangeArrowheads="1"/>
          </p:cNvSpPr>
          <p:nvPr/>
        </p:nvSpPr>
        <p:spPr bwMode="auto">
          <a:xfrm>
            <a:off x="2209800" y="4692650"/>
            <a:ext cx="923925" cy="336550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latin typeface="Arial" charset="0"/>
              </a:rPr>
              <a:t>NADP</a:t>
            </a:r>
            <a:r>
              <a:rPr lang="es-ES" sz="1600" b="1" baseline="30000">
                <a:latin typeface="Arial" charset="0"/>
              </a:rPr>
              <a:t>+</a:t>
            </a:r>
          </a:p>
        </p:txBody>
      </p:sp>
      <p:sp>
        <p:nvSpPr>
          <p:cNvPr id="68623" name="Rectangle 15"/>
          <p:cNvSpPr>
            <a:spLocks noChangeArrowheads="1"/>
          </p:cNvSpPr>
          <p:nvPr/>
        </p:nvSpPr>
        <p:spPr bwMode="auto">
          <a:xfrm>
            <a:off x="2971800" y="4692650"/>
            <a:ext cx="1455738" cy="333375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latin typeface="Arial" charset="0"/>
              </a:rPr>
              <a:t>NADPH + H</a:t>
            </a:r>
            <a:r>
              <a:rPr lang="es-ES" sz="1600" b="1" baseline="30000">
                <a:latin typeface="Arial" charset="0"/>
              </a:rPr>
              <a:t>+</a:t>
            </a:r>
          </a:p>
        </p:txBody>
      </p:sp>
      <p:sp>
        <p:nvSpPr>
          <p:cNvPr id="68624" name="Freeform 16"/>
          <p:cNvSpPr>
            <a:spLocks/>
          </p:cNvSpPr>
          <p:nvPr/>
        </p:nvSpPr>
        <p:spPr bwMode="auto">
          <a:xfrm>
            <a:off x="2667000" y="5029200"/>
            <a:ext cx="673100" cy="230188"/>
          </a:xfrm>
          <a:custGeom>
            <a:avLst/>
            <a:gdLst/>
            <a:ahLst/>
            <a:cxnLst>
              <a:cxn ang="0">
                <a:pos x="1" y="15"/>
              </a:cxn>
              <a:cxn ang="0">
                <a:pos x="7" y="43"/>
              </a:cxn>
              <a:cxn ang="0">
                <a:pos x="18" y="69"/>
              </a:cxn>
              <a:cxn ang="0">
                <a:pos x="35" y="92"/>
              </a:cxn>
              <a:cxn ang="0">
                <a:pos x="44" y="102"/>
              </a:cxn>
              <a:cxn ang="0">
                <a:pos x="55" y="111"/>
              </a:cxn>
              <a:cxn ang="0">
                <a:pos x="66" y="120"/>
              </a:cxn>
              <a:cxn ang="0">
                <a:pos x="79" y="127"/>
              </a:cxn>
              <a:cxn ang="0">
                <a:pos x="92" y="133"/>
              </a:cxn>
              <a:cxn ang="0">
                <a:pos x="107" y="138"/>
              </a:cxn>
              <a:cxn ang="0">
                <a:pos x="121" y="141"/>
              </a:cxn>
              <a:cxn ang="0">
                <a:pos x="136" y="143"/>
              </a:cxn>
              <a:cxn ang="0">
                <a:pos x="151" y="144"/>
              </a:cxn>
              <a:cxn ang="0">
                <a:pos x="250" y="144"/>
              </a:cxn>
              <a:cxn ang="0">
                <a:pos x="273" y="140"/>
              </a:cxn>
              <a:cxn ang="0">
                <a:pos x="295" y="133"/>
              </a:cxn>
              <a:cxn ang="0">
                <a:pos x="315" y="124"/>
              </a:cxn>
              <a:cxn ang="0">
                <a:pos x="334" y="111"/>
              </a:cxn>
              <a:cxn ang="0">
                <a:pos x="351" y="96"/>
              </a:cxn>
              <a:cxn ang="0">
                <a:pos x="364" y="78"/>
              </a:cxn>
              <a:cxn ang="0">
                <a:pos x="376" y="59"/>
              </a:cxn>
              <a:cxn ang="0">
                <a:pos x="423" y="48"/>
              </a:cxn>
              <a:cxn ang="0">
                <a:pos x="251" y="48"/>
              </a:cxn>
              <a:cxn ang="0">
                <a:pos x="290" y="56"/>
              </a:cxn>
              <a:cxn ang="0">
                <a:pos x="283" y="71"/>
              </a:cxn>
              <a:cxn ang="0">
                <a:pos x="273" y="85"/>
              </a:cxn>
              <a:cxn ang="0">
                <a:pos x="262" y="98"/>
              </a:cxn>
              <a:cxn ang="0">
                <a:pos x="249" y="110"/>
              </a:cxn>
              <a:cxn ang="0">
                <a:pos x="235" y="120"/>
              </a:cxn>
              <a:cxn ang="0">
                <a:pos x="219" y="129"/>
              </a:cxn>
              <a:cxn ang="0">
                <a:pos x="203" y="135"/>
              </a:cxn>
              <a:cxn ang="0">
                <a:pos x="182" y="134"/>
              </a:cxn>
              <a:cxn ang="0">
                <a:pos x="160" y="124"/>
              </a:cxn>
              <a:cxn ang="0">
                <a:pos x="141" y="111"/>
              </a:cxn>
              <a:cxn ang="0">
                <a:pos x="123" y="95"/>
              </a:cxn>
              <a:cxn ang="0">
                <a:pos x="109" y="77"/>
              </a:cxn>
              <a:cxn ang="0">
                <a:pos x="98" y="57"/>
              </a:cxn>
              <a:cxn ang="0">
                <a:pos x="91" y="35"/>
              </a:cxn>
              <a:cxn ang="0">
                <a:pos x="87" y="12"/>
              </a:cxn>
              <a:cxn ang="0">
                <a:pos x="0" y="0"/>
              </a:cxn>
            </a:cxnLst>
            <a:rect l="0" t="0" r="r" b="b"/>
            <a:pathLst>
              <a:path w="424" h="145">
                <a:moveTo>
                  <a:pt x="0" y="0"/>
                </a:moveTo>
                <a:lnTo>
                  <a:pt x="1" y="15"/>
                </a:lnTo>
                <a:lnTo>
                  <a:pt x="3" y="29"/>
                </a:lnTo>
                <a:lnTo>
                  <a:pt x="7" y="43"/>
                </a:lnTo>
                <a:lnTo>
                  <a:pt x="12" y="56"/>
                </a:lnTo>
                <a:lnTo>
                  <a:pt x="18" y="69"/>
                </a:lnTo>
                <a:lnTo>
                  <a:pt x="26" y="81"/>
                </a:lnTo>
                <a:lnTo>
                  <a:pt x="35" y="92"/>
                </a:lnTo>
                <a:lnTo>
                  <a:pt x="39" y="97"/>
                </a:lnTo>
                <a:lnTo>
                  <a:pt x="44" y="102"/>
                </a:lnTo>
                <a:lnTo>
                  <a:pt x="50" y="107"/>
                </a:lnTo>
                <a:lnTo>
                  <a:pt x="55" y="111"/>
                </a:lnTo>
                <a:lnTo>
                  <a:pt x="61" y="116"/>
                </a:lnTo>
                <a:lnTo>
                  <a:pt x="66" y="120"/>
                </a:lnTo>
                <a:lnTo>
                  <a:pt x="73" y="123"/>
                </a:lnTo>
                <a:lnTo>
                  <a:pt x="79" y="127"/>
                </a:lnTo>
                <a:lnTo>
                  <a:pt x="85" y="130"/>
                </a:lnTo>
                <a:lnTo>
                  <a:pt x="92" y="133"/>
                </a:lnTo>
                <a:lnTo>
                  <a:pt x="99" y="135"/>
                </a:lnTo>
                <a:lnTo>
                  <a:pt x="107" y="138"/>
                </a:lnTo>
                <a:lnTo>
                  <a:pt x="113" y="140"/>
                </a:lnTo>
                <a:lnTo>
                  <a:pt x="121" y="141"/>
                </a:lnTo>
                <a:lnTo>
                  <a:pt x="128" y="142"/>
                </a:lnTo>
                <a:lnTo>
                  <a:pt x="136" y="143"/>
                </a:lnTo>
                <a:lnTo>
                  <a:pt x="144" y="144"/>
                </a:lnTo>
                <a:lnTo>
                  <a:pt x="151" y="144"/>
                </a:lnTo>
                <a:lnTo>
                  <a:pt x="238" y="144"/>
                </a:lnTo>
                <a:lnTo>
                  <a:pt x="250" y="144"/>
                </a:lnTo>
                <a:lnTo>
                  <a:pt x="262" y="142"/>
                </a:lnTo>
                <a:lnTo>
                  <a:pt x="273" y="140"/>
                </a:lnTo>
                <a:lnTo>
                  <a:pt x="284" y="137"/>
                </a:lnTo>
                <a:lnTo>
                  <a:pt x="295" y="133"/>
                </a:lnTo>
                <a:lnTo>
                  <a:pt x="305" y="129"/>
                </a:lnTo>
                <a:lnTo>
                  <a:pt x="315" y="124"/>
                </a:lnTo>
                <a:lnTo>
                  <a:pt x="325" y="118"/>
                </a:lnTo>
                <a:lnTo>
                  <a:pt x="334" y="111"/>
                </a:lnTo>
                <a:lnTo>
                  <a:pt x="343" y="104"/>
                </a:lnTo>
                <a:lnTo>
                  <a:pt x="351" y="96"/>
                </a:lnTo>
                <a:lnTo>
                  <a:pt x="358" y="87"/>
                </a:lnTo>
                <a:lnTo>
                  <a:pt x="364" y="78"/>
                </a:lnTo>
                <a:lnTo>
                  <a:pt x="370" y="69"/>
                </a:lnTo>
                <a:lnTo>
                  <a:pt x="376" y="59"/>
                </a:lnTo>
                <a:lnTo>
                  <a:pt x="380" y="48"/>
                </a:lnTo>
                <a:lnTo>
                  <a:pt x="423" y="48"/>
                </a:lnTo>
                <a:lnTo>
                  <a:pt x="346" y="0"/>
                </a:lnTo>
                <a:lnTo>
                  <a:pt x="251" y="48"/>
                </a:lnTo>
                <a:lnTo>
                  <a:pt x="294" y="48"/>
                </a:lnTo>
                <a:lnTo>
                  <a:pt x="290" y="56"/>
                </a:lnTo>
                <a:lnTo>
                  <a:pt x="287" y="64"/>
                </a:lnTo>
                <a:lnTo>
                  <a:pt x="283" y="71"/>
                </a:lnTo>
                <a:lnTo>
                  <a:pt x="278" y="78"/>
                </a:lnTo>
                <a:lnTo>
                  <a:pt x="273" y="85"/>
                </a:lnTo>
                <a:lnTo>
                  <a:pt x="268" y="92"/>
                </a:lnTo>
                <a:lnTo>
                  <a:pt x="262" y="98"/>
                </a:lnTo>
                <a:lnTo>
                  <a:pt x="256" y="104"/>
                </a:lnTo>
                <a:lnTo>
                  <a:pt x="249" y="110"/>
                </a:lnTo>
                <a:lnTo>
                  <a:pt x="242" y="115"/>
                </a:lnTo>
                <a:lnTo>
                  <a:pt x="235" y="120"/>
                </a:lnTo>
                <a:lnTo>
                  <a:pt x="227" y="125"/>
                </a:lnTo>
                <a:lnTo>
                  <a:pt x="219" y="129"/>
                </a:lnTo>
                <a:lnTo>
                  <a:pt x="211" y="132"/>
                </a:lnTo>
                <a:lnTo>
                  <a:pt x="203" y="135"/>
                </a:lnTo>
                <a:lnTo>
                  <a:pt x="194" y="138"/>
                </a:lnTo>
                <a:lnTo>
                  <a:pt x="182" y="134"/>
                </a:lnTo>
                <a:lnTo>
                  <a:pt x="171" y="129"/>
                </a:lnTo>
                <a:lnTo>
                  <a:pt x="160" y="124"/>
                </a:lnTo>
                <a:lnTo>
                  <a:pt x="151" y="118"/>
                </a:lnTo>
                <a:lnTo>
                  <a:pt x="141" y="111"/>
                </a:lnTo>
                <a:lnTo>
                  <a:pt x="132" y="103"/>
                </a:lnTo>
                <a:lnTo>
                  <a:pt x="123" y="95"/>
                </a:lnTo>
                <a:lnTo>
                  <a:pt x="116" y="86"/>
                </a:lnTo>
                <a:lnTo>
                  <a:pt x="109" y="77"/>
                </a:lnTo>
                <a:lnTo>
                  <a:pt x="104" y="67"/>
                </a:lnTo>
                <a:lnTo>
                  <a:pt x="98" y="57"/>
                </a:lnTo>
                <a:lnTo>
                  <a:pt x="94" y="46"/>
                </a:lnTo>
                <a:lnTo>
                  <a:pt x="91" y="35"/>
                </a:lnTo>
                <a:lnTo>
                  <a:pt x="88" y="24"/>
                </a:lnTo>
                <a:lnTo>
                  <a:pt x="87" y="12"/>
                </a:lnTo>
                <a:lnTo>
                  <a:pt x="86" y="0"/>
                </a:lnTo>
                <a:lnTo>
                  <a:pt x="0" y="0"/>
                </a:lnTo>
              </a:path>
            </a:pathLst>
          </a:custGeom>
          <a:solidFill>
            <a:srgbClr val="F2B6C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5" name="Oval 17"/>
          <p:cNvSpPr>
            <a:spLocks noChangeArrowheads="1"/>
          </p:cNvSpPr>
          <p:nvPr/>
        </p:nvSpPr>
        <p:spPr bwMode="auto">
          <a:xfrm>
            <a:off x="4140200" y="4868863"/>
            <a:ext cx="758825" cy="3778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1800" b="1">
                <a:latin typeface="Arial" charset="0"/>
              </a:rPr>
              <a:t>CO</a:t>
            </a:r>
            <a:r>
              <a:rPr lang="es-ES" sz="1800" b="1" baseline="-25000">
                <a:latin typeface="Arial" charset="0"/>
              </a:rPr>
              <a:t>2</a:t>
            </a:r>
          </a:p>
        </p:txBody>
      </p:sp>
      <p:sp>
        <p:nvSpPr>
          <p:cNvPr id="68626" name="Rectangle 18"/>
          <p:cNvSpPr>
            <a:spLocks noChangeArrowheads="1"/>
          </p:cNvSpPr>
          <p:nvPr/>
        </p:nvSpPr>
        <p:spPr bwMode="auto">
          <a:xfrm>
            <a:off x="6319838" y="3429000"/>
            <a:ext cx="2066925" cy="3635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6-fosfogluconato</a:t>
            </a:r>
          </a:p>
        </p:txBody>
      </p:sp>
      <p:sp>
        <p:nvSpPr>
          <p:cNvPr id="68627" name="Rectangle 19"/>
          <p:cNvSpPr>
            <a:spLocks noChangeArrowheads="1"/>
          </p:cNvSpPr>
          <p:nvPr/>
        </p:nvSpPr>
        <p:spPr bwMode="auto">
          <a:xfrm>
            <a:off x="468313" y="6237288"/>
            <a:ext cx="2066925" cy="36353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6-fosfogluconato</a:t>
            </a:r>
          </a:p>
        </p:txBody>
      </p:sp>
      <p:sp>
        <p:nvSpPr>
          <p:cNvPr id="68628" name="Rectangle 20"/>
          <p:cNvSpPr>
            <a:spLocks noChangeArrowheads="1"/>
          </p:cNvSpPr>
          <p:nvPr/>
        </p:nvSpPr>
        <p:spPr bwMode="auto">
          <a:xfrm>
            <a:off x="2514600" y="5410200"/>
            <a:ext cx="2219325" cy="6381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 i="1">
                <a:solidFill>
                  <a:srgbClr val="DC425C"/>
                </a:solidFill>
                <a:latin typeface="Arial" charset="0"/>
              </a:rPr>
              <a:t>6-fosfogluconato deshidrogenasa</a:t>
            </a:r>
          </a:p>
        </p:txBody>
      </p:sp>
      <p:sp>
        <p:nvSpPr>
          <p:cNvPr id="68629" name="Line 21"/>
          <p:cNvSpPr>
            <a:spLocks noChangeShapeType="1"/>
          </p:cNvSpPr>
          <p:nvPr/>
        </p:nvSpPr>
        <p:spPr bwMode="auto">
          <a:xfrm flipV="1">
            <a:off x="3810000" y="5105400"/>
            <a:ext cx="304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0" name="Rectangle 22"/>
          <p:cNvSpPr>
            <a:spLocks noChangeArrowheads="1"/>
          </p:cNvSpPr>
          <p:nvPr/>
        </p:nvSpPr>
        <p:spPr bwMode="auto">
          <a:xfrm>
            <a:off x="4716463" y="6092825"/>
            <a:ext cx="2297112" cy="3635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Ribulosa 5-fosfato</a:t>
            </a:r>
          </a:p>
        </p:txBody>
      </p:sp>
      <p:sp>
        <p:nvSpPr>
          <p:cNvPr id="68631" name="Line 23"/>
          <p:cNvSpPr>
            <a:spLocks noChangeShapeType="1"/>
          </p:cNvSpPr>
          <p:nvPr/>
        </p:nvSpPr>
        <p:spPr bwMode="auto">
          <a:xfrm>
            <a:off x="6248400" y="51054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2" name="Rectangle 24"/>
          <p:cNvSpPr>
            <a:spLocks noChangeArrowheads="1"/>
          </p:cNvSpPr>
          <p:nvPr/>
        </p:nvSpPr>
        <p:spPr bwMode="auto">
          <a:xfrm>
            <a:off x="7697788" y="4802188"/>
            <a:ext cx="1292225" cy="65087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 u="sng">
                <a:solidFill>
                  <a:schemeClr val="accent2"/>
                </a:solidFill>
                <a:latin typeface="Arial" charset="0"/>
              </a:rPr>
              <a:t>Ribosa-5-fosfato</a:t>
            </a:r>
          </a:p>
        </p:txBody>
      </p:sp>
      <p:sp>
        <p:nvSpPr>
          <p:cNvPr id="68633" name="Rectangle 25"/>
          <p:cNvSpPr>
            <a:spLocks noChangeArrowheads="1"/>
          </p:cNvSpPr>
          <p:nvPr/>
        </p:nvSpPr>
        <p:spPr bwMode="auto">
          <a:xfrm>
            <a:off x="6248400" y="5181600"/>
            <a:ext cx="1457325" cy="58102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solidFill>
                  <a:srgbClr val="DC425C"/>
                </a:solidFill>
                <a:latin typeface="Arial" charset="0"/>
              </a:rPr>
              <a:t>Ribulosa-5-P isomerasa</a:t>
            </a:r>
          </a:p>
        </p:txBody>
      </p:sp>
      <p:sp>
        <p:nvSpPr>
          <p:cNvPr id="68634" name="Rectangle 26"/>
          <p:cNvSpPr>
            <a:spLocks noChangeArrowheads="1"/>
          </p:cNvSpPr>
          <p:nvPr/>
        </p:nvSpPr>
        <p:spPr bwMode="auto">
          <a:xfrm>
            <a:off x="4716463" y="2895600"/>
            <a:ext cx="1541462" cy="3635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 i="1">
                <a:solidFill>
                  <a:srgbClr val="DC425C"/>
                </a:solidFill>
                <a:latin typeface="Arial" charset="0"/>
              </a:rPr>
              <a:t>Lactonasa</a:t>
            </a:r>
          </a:p>
        </p:txBody>
      </p:sp>
      <p:sp>
        <p:nvSpPr>
          <p:cNvPr id="68635" name="Rectangle 27"/>
          <p:cNvSpPr>
            <a:spLocks noChangeArrowheads="1"/>
          </p:cNvSpPr>
          <p:nvPr/>
        </p:nvSpPr>
        <p:spPr bwMode="auto">
          <a:xfrm>
            <a:off x="2060575" y="2079625"/>
            <a:ext cx="1143000" cy="2698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852613" y="1700213"/>
            <a:ext cx="2143125" cy="566737"/>
            <a:chOff x="912" y="1222"/>
            <a:chExt cx="1350" cy="357"/>
          </a:xfrm>
        </p:grpSpPr>
        <p:sp>
          <p:nvSpPr>
            <p:cNvPr id="68636" name="Rectangle 28"/>
            <p:cNvSpPr>
              <a:spLocks noChangeArrowheads="1"/>
            </p:cNvSpPr>
            <p:nvPr/>
          </p:nvSpPr>
          <p:spPr bwMode="auto">
            <a:xfrm>
              <a:off x="912" y="1222"/>
              <a:ext cx="582" cy="210"/>
            </a:xfrm>
            <a:prstGeom prst="rect">
              <a:avLst/>
            </a:prstGeom>
            <a:solidFill>
              <a:srgbClr val="F2B6C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Arial" charset="0"/>
                </a:rPr>
                <a:t>NADP</a:t>
              </a:r>
              <a:r>
                <a:rPr lang="es-ES" sz="1600" b="1" baseline="30000">
                  <a:latin typeface="Arial" charset="0"/>
                </a:rPr>
                <a:t>+</a:t>
              </a:r>
            </a:p>
          </p:txBody>
        </p:sp>
        <p:sp>
          <p:nvSpPr>
            <p:cNvPr id="68637" name="Rectangle 29"/>
            <p:cNvSpPr>
              <a:spLocks noChangeArrowheads="1"/>
            </p:cNvSpPr>
            <p:nvPr/>
          </p:nvSpPr>
          <p:spPr bwMode="auto">
            <a:xfrm>
              <a:off x="1392" y="1222"/>
              <a:ext cx="870" cy="210"/>
            </a:xfrm>
            <a:prstGeom prst="rect">
              <a:avLst/>
            </a:prstGeom>
            <a:solidFill>
              <a:srgbClr val="F2B6C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latin typeface="Arial" charset="0"/>
                </a:rPr>
                <a:t>NADPH + H</a:t>
              </a:r>
              <a:r>
                <a:rPr lang="es-ES" sz="1600" b="1" baseline="30000">
                  <a:latin typeface="Arial" charset="0"/>
                </a:rPr>
                <a:t>+</a:t>
              </a:r>
            </a:p>
          </p:txBody>
        </p:sp>
        <p:sp>
          <p:nvSpPr>
            <p:cNvPr id="68638" name="Freeform 30"/>
            <p:cNvSpPr>
              <a:spLocks/>
            </p:cNvSpPr>
            <p:nvPr/>
          </p:nvSpPr>
          <p:spPr bwMode="auto">
            <a:xfrm>
              <a:off x="1202" y="1434"/>
              <a:ext cx="424" cy="145"/>
            </a:xfrm>
            <a:custGeom>
              <a:avLst/>
              <a:gdLst/>
              <a:ahLst/>
              <a:cxnLst>
                <a:cxn ang="0">
                  <a:pos x="1" y="15"/>
                </a:cxn>
                <a:cxn ang="0">
                  <a:pos x="7" y="43"/>
                </a:cxn>
                <a:cxn ang="0">
                  <a:pos x="18" y="69"/>
                </a:cxn>
                <a:cxn ang="0">
                  <a:pos x="35" y="92"/>
                </a:cxn>
                <a:cxn ang="0">
                  <a:pos x="44" y="102"/>
                </a:cxn>
                <a:cxn ang="0">
                  <a:pos x="55" y="111"/>
                </a:cxn>
                <a:cxn ang="0">
                  <a:pos x="66" y="120"/>
                </a:cxn>
                <a:cxn ang="0">
                  <a:pos x="79" y="127"/>
                </a:cxn>
                <a:cxn ang="0">
                  <a:pos x="92" y="133"/>
                </a:cxn>
                <a:cxn ang="0">
                  <a:pos x="107" y="138"/>
                </a:cxn>
                <a:cxn ang="0">
                  <a:pos x="121" y="141"/>
                </a:cxn>
                <a:cxn ang="0">
                  <a:pos x="136" y="143"/>
                </a:cxn>
                <a:cxn ang="0">
                  <a:pos x="151" y="144"/>
                </a:cxn>
                <a:cxn ang="0">
                  <a:pos x="250" y="144"/>
                </a:cxn>
                <a:cxn ang="0">
                  <a:pos x="273" y="140"/>
                </a:cxn>
                <a:cxn ang="0">
                  <a:pos x="295" y="133"/>
                </a:cxn>
                <a:cxn ang="0">
                  <a:pos x="315" y="124"/>
                </a:cxn>
                <a:cxn ang="0">
                  <a:pos x="334" y="111"/>
                </a:cxn>
                <a:cxn ang="0">
                  <a:pos x="351" y="96"/>
                </a:cxn>
                <a:cxn ang="0">
                  <a:pos x="364" y="78"/>
                </a:cxn>
                <a:cxn ang="0">
                  <a:pos x="376" y="59"/>
                </a:cxn>
                <a:cxn ang="0">
                  <a:pos x="423" y="48"/>
                </a:cxn>
                <a:cxn ang="0">
                  <a:pos x="251" y="48"/>
                </a:cxn>
                <a:cxn ang="0">
                  <a:pos x="290" y="56"/>
                </a:cxn>
                <a:cxn ang="0">
                  <a:pos x="283" y="71"/>
                </a:cxn>
                <a:cxn ang="0">
                  <a:pos x="273" y="85"/>
                </a:cxn>
                <a:cxn ang="0">
                  <a:pos x="262" y="98"/>
                </a:cxn>
                <a:cxn ang="0">
                  <a:pos x="249" y="110"/>
                </a:cxn>
                <a:cxn ang="0">
                  <a:pos x="235" y="120"/>
                </a:cxn>
                <a:cxn ang="0">
                  <a:pos x="219" y="129"/>
                </a:cxn>
                <a:cxn ang="0">
                  <a:pos x="203" y="135"/>
                </a:cxn>
                <a:cxn ang="0">
                  <a:pos x="182" y="134"/>
                </a:cxn>
                <a:cxn ang="0">
                  <a:pos x="160" y="124"/>
                </a:cxn>
                <a:cxn ang="0">
                  <a:pos x="141" y="111"/>
                </a:cxn>
                <a:cxn ang="0">
                  <a:pos x="123" y="95"/>
                </a:cxn>
                <a:cxn ang="0">
                  <a:pos x="109" y="77"/>
                </a:cxn>
                <a:cxn ang="0">
                  <a:pos x="98" y="57"/>
                </a:cxn>
                <a:cxn ang="0">
                  <a:pos x="91" y="35"/>
                </a:cxn>
                <a:cxn ang="0">
                  <a:pos x="87" y="12"/>
                </a:cxn>
                <a:cxn ang="0">
                  <a:pos x="0" y="0"/>
                </a:cxn>
              </a:cxnLst>
              <a:rect l="0" t="0" r="r" b="b"/>
              <a:pathLst>
                <a:path w="424" h="145">
                  <a:moveTo>
                    <a:pt x="0" y="0"/>
                  </a:moveTo>
                  <a:lnTo>
                    <a:pt x="1" y="15"/>
                  </a:lnTo>
                  <a:lnTo>
                    <a:pt x="3" y="29"/>
                  </a:lnTo>
                  <a:lnTo>
                    <a:pt x="7" y="43"/>
                  </a:lnTo>
                  <a:lnTo>
                    <a:pt x="12" y="56"/>
                  </a:lnTo>
                  <a:lnTo>
                    <a:pt x="18" y="69"/>
                  </a:lnTo>
                  <a:lnTo>
                    <a:pt x="26" y="81"/>
                  </a:lnTo>
                  <a:lnTo>
                    <a:pt x="35" y="92"/>
                  </a:lnTo>
                  <a:lnTo>
                    <a:pt x="39" y="97"/>
                  </a:lnTo>
                  <a:lnTo>
                    <a:pt x="44" y="102"/>
                  </a:lnTo>
                  <a:lnTo>
                    <a:pt x="50" y="107"/>
                  </a:lnTo>
                  <a:lnTo>
                    <a:pt x="55" y="111"/>
                  </a:lnTo>
                  <a:lnTo>
                    <a:pt x="61" y="116"/>
                  </a:lnTo>
                  <a:lnTo>
                    <a:pt x="66" y="120"/>
                  </a:lnTo>
                  <a:lnTo>
                    <a:pt x="73" y="123"/>
                  </a:lnTo>
                  <a:lnTo>
                    <a:pt x="79" y="127"/>
                  </a:lnTo>
                  <a:lnTo>
                    <a:pt x="85" y="130"/>
                  </a:lnTo>
                  <a:lnTo>
                    <a:pt x="92" y="133"/>
                  </a:lnTo>
                  <a:lnTo>
                    <a:pt x="99" y="135"/>
                  </a:lnTo>
                  <a:lnTo>
                    <a:pt x="107" y="138"/>
                  </a:lnTo>
                  <a:lnTo>
                    <a:pt x="113" y="140"/>
                  </a:lnTo>
                  <a:lnTo>
                    <a:pt x="121" y="141"/>
                  </a:lnTo>
                  <a:lnTo>
                    <a:pt x="128" y="142"/>
                  </a:lnTo>
                  <a:lnTo>
                    <a:pt x="136" y="143"/>
                  </a:lnTo>
                  <a:lnTo>
                    <a:pt x="144" y="144"/>
                  </a:lnTo>
                  <a:lnTo>
                    <a:pt x="151" y="144"/>
                  </a:lnTo>
                  <a:lnTo>
                    <a:pt x="238" y="144"/>
                  </a:lnTo>
                  <a:lnTo>
                    <a:pt x="250" y="144"/>
                  </a:lnTo>
                  <a:lnTo>
                    <a:pt x="262" y="142"/>
                  </a:lnTo>
                  <a:lnTo>
                    <a:pt x="273" y="140"/>
                  </a:lnTo>
                  <a:lnTo>
                    <a:pt x="284" y="137"/>
                  </a:lnTo>
                  <a:lnTo>
                    <a:pt x="295" y="133"/>
                  </a:lnTo>
                  <a:lnTo>
                    <a:pt x="305" y="129"/>
                  </a:lnTo>
                  <a:lnTo>
                    <a:pt x="315" y="124"/>
                  </a:lnTo>
                  <a:lnTo>
                    <a:pt x="325" y="118"/>
                  </a:lnTo>
                  <a:lnTo>
                    <a:pt x="334" y="111"/>
                  </a:lnTo>
                  <a:lnTo>
                    <a:pt x="343" y="104"/>
                  </a:lnTo>
                  <a:lnTo>
                    <a:pt x="351" y="96"/>
                  </a:lnTo>
                  <a:lnTo>
                    <a:pt x="358" y="87"/>
                  </a:lnTo>
                  <a:lnTo>
                    <a:pt x="364" y="78"/>
                  </a:lnTo>
                  <a:lnTo>
                    <a:pt x="370" y="69"/>
                  </a:lnTo>
                  <a:lnTo>
                    <a:pt x="376" y="59"/>
                  </a:lnTo>
                  <a:lnTo>
                    <a:pt x="380" y="48"/>
                  </a:lnTo>
                  <a:lnTo>
                    <a:pt x="423" y="48"/>
                  </a:lnTo>
                  <a:lnTo>
                    <a:pt x="346" y="0"/>
                  </a:lnTo>
                  <a:lnTo>
                    <a:pt x="251" y="48"/>
                  </a:lnTo>
                  <a:lnTo>
                    <a:pt x="294" y="48"/>
                  </a:lnTo>
                  <a:lnTo>
                    <a:pt x="290" y="56"/>
                  </a:lnTo>
                  <a:lnTo>
                    <a:pt x="287" y="64"/>
                  </a:lnTo>
                  <a:lnTo>
                    <a:pt x="283" y="71"/>
                  </a:lnTo>
                  <a:lnTo>
                    <a:pt x="278" y="78"/>
                  </a:lnTo>
                  <a:lnTo>
                    <a:pt x="273" y="85"/>
                  </a:lnTo>
                  <a:lnTo>
                    <a:pt x="268" y="92"/>
                  </a:lnTo>
                  <a:lnTo>
                    <a:pt x="262" y="98"/>
                  </a:lnTo>
                  <a:lnTo>
                    <a:pt x="256" y="104"/>
                  </a:lnTo>
                  <a:lnTo>
                    <a:pt x="249" y="110"/>
                  </a:lnTo>
                  <a:lnTo>
                    <a:pt x="242" y="115"/>
                  </a:lnTo>
                  <a:lnTo>
                    <a:pt x="235" y="120"/>
                  </a:lnTo>
                  <a:lnTo>
                    <a:pt x="227" y="125"/>
                  </a:lnTo>
                  <a:lnTo>
                    <a:pt x="219" y="129"/>
                  </a:lnTo>
                  <a:lnTo>
                    <a:pt x="211" y="132"/>
                  </a:lnTo>
                  <a:lnTo>
                    <a:pt x="203" y="135"/>
                  </a:lnTo>
                  <a:lnTo>
                    <a:pt x="194" y="138"/>
                  </a:lnTo>
                  <a:lnTo>
                    <a:pt x="182" y="134"/>
                  </a:lnTo>
                  <a:lnTo>
                    <a:pt x="171" y="129"/>
                  </a:lnTo>
                  <a:lnTo>
                    <a:pt x="160" y="124"/>
                  </a:lnTo>
                  <a:lnTo>
                    <a:pt x="151" y="118"/>
                  </a:lnTo>
                  <a:lnTo>
                    <a:pt x="141" y="111"/>
                  </a:lnTo>
                  <a:lnTo>
                    <a:pt x="132" y="103"/>
                  </a:lnTo>
                  <a:lnTo>
                    <a:pt x="123" y="95"/>
                  </a:lnTo>
                  <a:lnTo>
                    <a:pt x="116" y="86"/>
                  </a:lnTo>
                  <a:lnTo>
                    <a:pt x="109" y="77"/>
                  </a:lnTo>
                  <a:lnTo>
                    <a:pt x="104" y="67"/>
                  </a:lnTo>
                  <a:lnTo>
                    <a:pt x="98" y="57"/>
                  </a:lnTo>
                  <a:lnTo>
                    <a:pt x="94" y="46"/>
                  </a:lnTo>
                  <a:lnTo>
                    <a:pt x="91" y="35"/>
                  </a:lnTo>
                  <a:lnTo>
                    <a:pt x="88" y="24"/>
                  </a:lnTo>
                  <a:lnTo>
                    <a:pt x="87" y="12"/>
                  </a:lnTo>
                  <a:lnTo>
                    <a:pt x="86" y="0"/>
                  </a:lnTo>
                  <a:lnTo>
                    <a:pt x="0" y="0"/>
                  </a:lnTo>
                </a:path>
              </a:pathLst>
            </a:custGeom>
            <a:solidFill>
              <a:srgbClr val="F2B6C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40" name="Text Box 32"/>
          <p:cNvSpPr txBox="1">
            <a:spLocks noChangeArrowheads="1"/>
          </p:cNvSpPr>
          <p:nvPr/>
        </p:nvSpPr>
        <p:spPr bwMode="auto">
          <a:xfrm>
            <a:off x="5219700" y="1628775"/>
            <a:ext cx="865188" cy="871538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30000"/>
              </a:spcBef>
            </a:pPr>
            <a:r>
              <a:rPr lang="es-ES_tradnl" sz="2000" b="1">
                <a:latin typeface="Arial" charset="0"/>
              </a:rPr>
              <a:t>Mg</a:t>
            </a:r>
            <a:r>
              <a:rPr lang="es-ES_tradnl" sz="2000" b="1" baseline="30000">
                <a:latin typeface="Arial" charset="0"/>
              </a:rPr>
              <a:t>++</a:t>
            </a:r>
          </a:p>
          <a:p>
            <a:pPr>
              <a:lnSpc>
                <a:spcPct val="65000"/>
              </a:lnSpc>
              <a:spcBef>
                <a:spcPct val="30000"/>
              </a:spcBef>
            </a:pPr>
            <a:r>
              <a:rPr lang="es-ES_tradnl" sz="2000" b="1">
                <a:latin typeface="Arial" charset="0"/>
              </a:rPr>
              <a:t>Mn</a:t>
            </a:r>
            <a:r>
              <a:rPr lang="es-ES_tradnl" sz="2000" b="1" baseline="30000">
                <a:latin typeface="Arial" charset="0"/>
              </a:rPr>
              <a:t>++</a:t>
            </a:r>
          </a:p>
          <a:p>
            <a:pPr>
              <a:lnSpc>
                <a:spcPct val="65000"/>
              </a:lnSpc>
              <a:spcBef>
                <a:spcPct val="30000"/>
              </a:spcBef>
            </a:pPr>
            <a:r>
              <a:rPr lang="es-ES_tradnl" sz="2000" b="1">
                <a:latin typeface="Arial" charset="0"/>
              </a:rPr>
              <a:t>Ca</a:t>
            </a:r>
            <a:r>
              <a:rPr lang="es-ES_tradnl" sz="2000" b="1" baseline="30000">
                <a:latin typeface="Arial" charset="0"/>
              </a:rPr>
              <a:t>++</a:t>
            </a:r>
            <a:endParaRPr lang="es-ES" sz="2000" b="1" baseline="30000">
              <a:latin typeface="Arial" charset="0"/>
            </a:endParaRPr>
          </a:p>
        </p:txBody>
      </p:sp>
      <p:sp>
        <p:nvSpPr>
          <p:cNvPr id="68641" name="Text Box 33"/>
          <p:cNvSpPr txBox="1">
            <a:spLocks noChangeArrowheads="1"/>
          </p:cNvSpPr>
          <p:nvPr/>
        </p:nvSpPr>
        <p:spPr bwMode="auto">
          <a:xfrm>
            <a:off x="2987675" y="6092825"/>
            <a:ext cx="865188" cy="290513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30000"/>
              </a:spcBef>
            </a:pPr>
            <a:r>
              <a:rPr lang="es-ES_tradnl" sz="2000" b="1">
                <a:latin typeface="Arial" charset="0"/>
              </a:rPr>
              <a:t>Mg</a:t>
            </a:r>
            <a:r>
              <a:rPr lang="es-ES_tradnl" sz="2000" b="1" baseline="30000">
                <a:latin typeface="Arial" charset="0"/>
              </a:rPr>
              <a:t>++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71438"/>
            <a:ext cx="8748713" cy="981075"/>
          </a:xfr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REACCIONES DE LA FASE  NO OXIDATIVA</a:t>
            </a:r>
            <a:endParaRPr lang="es-ES_tradnl" sz="3200" b="1"/>
          </a:p>
        </p:txBody>
      </p:sp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2">
            <a:lum bright="-24000" contrast="44000"/>
          </a:blip>
          <a:srcRect l="51456" r="9717" b="16440"/>
          <a:stretch>
            <a:fillRect/>
          </a:stretch>
        </p:blipFill>
        <p:spPr bwMode="auto">
          <a:xfrm>
            <a:off x="4427538" y="3497263"/>
            <a:ext cx="4176712" cy="281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3">
            <a:lum bright="-24000" contrast="44000"/>
          </a:blip>
          <a:srcRect r="46883"/>
          <a:stretch>
            <a:fillRect/>
          </a:stretch>
        </p:blipFill>
        <p:spPr bwMode="auto">
          <a:xfrm>
            <a:off x="0" y="1628775"/>
            <a:ext cx="2555875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78856" name="Picture 8"/>
          <p:cNvPicPr>
            <a:picLocks noChangeAspect="1" noChangeArrowheads="1"/>
          </p:cNvPicPr>
          <p:nvPr/>
        </p:nvPicPr>
        <p:blipFill>
          <a:blip r:embed="rId4">
            <a:lum bright="-24000" contrast="44000"/>
          </a:blip>
          <a:srcRect l="62851"/>
          <a:stretch>
            <a:fillRect/>
          </a:stretch>
        </p:blipFill>
        <p:spPr bwMode="auto">
          <a:xfrm>
            <a:off x="2555875" y="1700213"/>
            <a:ext cx="1787525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5">
            <a:lum bright="-24000" contrast="44000"/>
          </a:blip>
          <a:srcRect l="19391" t="6207" r="59225" b="16440"/>
          <a:stretch>
            <a:fillRect/>
          </a:stretch>
        </p:blipFill>
        <p:spPr bwMode="auto">
          <a:xfrm>
            <a:off x="4356100" y="1484313"/>
            <a:ext cx="1966913" cy="2232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34925" y="3284538"/>
            <a:ext cx="18002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Ribulosa-5-P</a:t>
            </a:r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2555875" y="3357563"/>
            <a:ext cx="18002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Xilulosa-5-P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4500563" y="3573463"/>
            <a:ext cx="18002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Ribosa-5-P</a:t>
            </a: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4176713" y="6237288"/>
            <a:ext cx="24479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Gliceraldehído 3-P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6804025" y="6308725"/>
            <a:ext cx="233997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Sedoheptulosa-7P</a:t>
            </a:r>
          </a:p>
        </p:txBody>
      </p:sp>
      <p:sp>
        <p:nvSpPr>
          <p:cNvPr id="78863" name="Line 15"/>
          <p:cNvSpPr>
            <a:spLocks noChangeShapeType="1"/>
          </p:cNvSpPr>
          <p:nvPr/>
        </p:nvSpPr>
        <p:spPr bwMode="auto">
          <a:xfrm>
            <a:off x="6372225" y="2924175"/>
            <a:ext cx="23034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64" name="Text Box 16"/>
          <p:cNvSpPr txBox="1">
            <a:spLocks noChangeArrowheads="1"/>
          </p:cNvSpPr>
          <p:nvPr/>
        </p:nvSpPr>
        <p:spPr bwMode="auto">
          <a:xfrm>
            <a:off x="6443663" y="2205038"/>
            <a:ext cx="2016125" cy="457200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/>
              <a:t>Transcetolasa</a:t>
            </a:r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2843213" y="1700213"/>
            <a:ext cx="1368425" cy="647700"/>
          </a:xfrm>
          <a:prstGeom prst="rect">
            <a:avLst/>
          </a:prstGeom>
          <a:solidFill>
            <a:srgbClr val="F2B6C0">
              <a:alpha val="23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66" name="Text Box 18"/>
          <p:cNvSpPr txBox="1">
            <a:spLocks noChangeArrowheads="1"/>
          </p:cNvSpPr>
          <p:nvPr/>
        </p:nvSpPr>
        <p:spPr bwMode="auto">
          <a:xfrm>
            <a:off x="1187450" y="1989138"/>
            <a:ext cx="1584325" cy="457200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/>
              <a:t>Epimerasa</a:t>
            </a:r>
          </a:p>
        </p:txBody>
      </p:sp>
      <p:sp>
        <p:nvSpPr>
          <p:cNvPr id="78867" name="Line 19"/>
          <p:cNvSpPr>
            <a:spLocks noChangeShapeType="1"/>
          </p:cNvSpPr>
          <p:nvPr/>
        </p:nvSpPr>
        <p:spPr bwMode="auto">
          <a:xfrm>
            <a:off x="6372225" y="306863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68" name="Oval 20"/>
          <p:cNvSpPr>
            <a:spLocks noChangeArrowheads="1"/>
          </p:cNvSpPr>
          <p:nvPr/>
        </p:nvSpPr>
        <p:spPr bwMode="auto">
          <a:xfrm>
            <a:off x="6948488" y="1196975"/>
            <a:ext cx="1223962" cy="9350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PPT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>
            <a:lum bright="-24000" contrast="42000"/>
          </a:blip>
          <a:srcRect l="57553" t="11163" r="1097" b="17886"/>
          <a:stretch>
            <a:fillRect/>
          </a:stretch>
        </p:blipFill>
        <p:spPr bwMode="auto">
          <a:xfrm>
            <a:off x="5075238" y="404813"/>
            <a:ext cx="4068762" cy="2239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3">
            <a:lum bright="-24000" contrast="44000"/>
          </a:blip>
          <a:srcRect l="52260" t="30284" r="30098" b="16440"/>
          <a:stretch>
            <a:fillRect/>
          </a:stretch>
        </p:blipFill>
        <p:spPr bwMode="auto">
          <a:xfrm>
            <a:off x="250825" y="620713"/>
            <a:ext cx="1873250" cy="1774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2339975" y="2924175"/>
            <a:ext cx="24479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Sedoheptulosa-7P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0" y="6092825"/>
            <a:ext cx="1655763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latin typeface="Arial" charset="0"/>
              </a:rPr>
              <a:t>Eritrosa-4-P</a:t>
            </a:r>
            <a:endParaRPr lang="es-ES_tradnl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7235825" y="2781300"/>
            <a:ext cx="1728788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latin typeface="Arial" charset="0"/>
              </a:rPr>
              <a:t>Fructosa-6-P</a:t>
            </a:r>
            <a:endParaRPr lang="es-ES_tradnl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3851275" y="1844675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934" name="Picture 14"/>
          <p:cNvPicPr>
            <a:picLocks noChangeAspect="1" noChangeArrowheads="1"/>
          </p:cNvPicPr>
          <p:nvPr/>
        </p:nvPicPr>
        <p:blipFill>
          <a:blip r:embed="rId2">
            <a:lum bright="-24000" contrast="42000"/>
          </a:blip>
          <a:srcRect r="77606" b="13969"/>
          <a:stretch>
            <a:fillRect/>
          </a:stretch>
        </p:blipFill>
        <p:spPr bwMode="auto">
          <a:xfrm>
            <a:off x="1979613" y="404813"/>
            <a:ext cx="2105025" cy="2592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3563938" y="1196975"/>
            <a:ext cx="1728787" cy="396875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i="1"/>
              <a:t>Transaldolasa</a:t>
            </a:r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2268538" y="260350"/>
            <a:ext cx="1368425" cy="1223963"/>
          </a:xfrm>
          <a:prstGeom prst="rect">
            <a:avLst/>
          </a:prstGeom>
          <a:solidFill>
            <a:srgbClr val="DDDDDD">
              <a:alpha val="3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0" y="2708275"/>
            <a:ext cx="24479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Gliceraldehído 3-P</a:t>
            </a:r>
          </a:p>
        </p:txBody>
      </p:sp>
      <p:pic>
        <p:nvPicPr>
          <p:cNvPr id="81936" name="Picture 16"/>
          <p:cNvPicPr>
            <a:picLocks noChangeAspect="1" noChangeArrowheads="1"/>
          </p:cNvPicPr>
          <p:nvPr/>
        </p:nvPicPr>
        <p:blipFill>
          <a:blip r:embed="rId4">
            <a:lum bright="-24000" contrast="42000"/>
          </a:blip>
          <a:srcRect l="57553" r="21942" b="17886"/>
          <a:stretch>
            <a:fillRect/>
          </a:stretch>
        </p:blipFill>
        <p:spPr bwMode="auto">
          <a:xfrm>
            <a:off x="0" y="3429000"/>
            <a:ext cx="2017713" cy="2592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81938" name="Picture 18"/>
          <p:cNvPicPr>
            <a:picLocks noChangeAspect="1" noChangeArrowheads="1"/>
          </p:cNvPicPr>
          <p:nvPr/>
        </p:nvPicPr>
        <p:blipFill>
          <a:blip r:embed="rId5">
            <a:lum bright="-24000" contrast="44000"/>
          </a:blip>
          <a:srcRect l="66635"/>
          <a:stretch>
            <a:fillRect/>
          </a:stretch>
        </p:blipFill>
        <p:spPr bwMode="auto">
          <a:xfrm>
            <a:off x="1979613" y="4005263"/>
            <a:ext cx="1903412" cy="2303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076825" y="2852738"/>
            <a:ext cx="1655763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latin typeface="Arial" charset="0"/>
              </a:rPr>
              <a:t>Eritrosa-4-P</a:t>
            </a:r>
            <a:endParaRPr lang="es-ES_tradnl"/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1979613" y="6092825"/>
            <a:ext cx="18002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0000FF"/>
                </a:solidFill>
                <a:latin typeface="Arial" charset="0"/>
              </a:rPr>
              <a:t>Xilulosa-5-P</a:t>
            </a:r>
          </a:p>
        </p:txBody>
      </p:sp>
      <p:pic>
        <p:nvPicPr>
          <p:cNvPr id="81941" name="Picture 21"/>
          <p:cNvPicPr>
            <a:picLocks noChangeAspect="1" noChangeArrowheads="1"/>
          </p:cNvPicPr>
          <p:nvPr/>
        </p:nvPicPr>
        <p:blipFill>
          <a:blip r:embed="rId6">
            <a:lum bright="-24000" contrast="42000"/>
          </a:blip>
          <a:srcRect l="78445" b="19891"/>
          <a:stretch>
            <a:fillRect/>
          </a:stretch>
        </p:blipFill>
        <p:spPr bwMode="auto">
          <a:xfrm>
            <a:off x="7096125" y="3573463"/>
            <a:ext cx="2047875" cy="230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3276600" y="4868863"/>
            <a:ext cx="2016125" cy="396875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000" b="1" i="1"/>
              <a:t>Transcetolasa</a:t>
            </a:r>
            <a:endParaRPr lang="es-ES_tradnl" sz="2000"/>
          </a:p>
        </p:txBody>
      </p:sp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4787900" y="5876925"/>
            <a:ext cx="244792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latin typeface="Arial" charset="0"/>
              </a:rPr>
              <a:t>Gliceraldehído 3-P</a:t>
            </a:r>
            <a:endParaRPr lang="es-ES_tradnl"/>
          </a:p>
        </p:txBody>
      </p:sp>
      <p:pic>
        <p:nvPicPr>
          <p:cNvPr id="81944" name="Picture 24"/>
          <p:cNvPicPr>
            <a:picLocks noChangeAspect="1" noChangeArrowheads="1"/>
          </p:cNvPicPr>
          <p:nvPr/>
        </p:nvPicPr>
        <p:blipFill>
          <a:blip r:embed="rId3">
            <a:lum bright="-24000" contrast="44000"/>
          </a:blip>
          <a:srcRect l="52242" t="32790" r="32703" b="16440"/>
          <a:stretch>
            <a:fillRect/>
          </a:stretch>
        </p:blipFill>
        <p:spPr bwMode="auto">
          <a:xfrm>
            <a:off x="5167313" y="3860800"/>
            <a:ext cx="1709737" cy="1808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1945" name="Text Box 25"/>
          <p:cNvSpPr txBox="1">
            <a:spLocks noChangeArrowheads="1"/>
          </p:cNvSpPr>
          <p:nvPr/>
        </p:nvSpPr>
        <p:spPr bwMode="auto">
          <a:xfrm>
            <a:off x="7235825" y="6021388"/>
            <a:ext cx="1728788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solidFill>
                  <a:srgbClr val="0000FF"/>
                </a:solidFill>
                <a:latin typeface="Arial" charset="0"/>
              </a:rPr>
              <a:t>Fructosa-6-P</a:t>
            </a:r>
            <a:endParaRPr lang="es-ES_tradnl"/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1476375" y="4941888"/>
            <a:ext cx="4318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/>
              <a:t>+</a:t>
            </a:r>
          </a:p>
        </p:txBody>
      </p:sp>
      <p:sp>
        <p:nvSpPr>
          <p:cNvPr id="81947" name="Text Box 27"/>
          <p:cNvSpPr txBox="1">
            <a:spLocks noChangeArrowheads="1"/>
          </p:cNvSpPr>
          <p:nvPr/>
        </p:nvSpPr>
        <p:spPr bwMode="auto">
          <a:xfrm>
            <a:off x="6588125" y="4581525"/>
            <a:ext cx="4318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800" b="1"/>
              <a:t>+</a:t>
            </a:r>
            <a:endParaRPr lang="es-ES_tradnl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>
            <a:off x="3708400" y="5300663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>
            <a:off x="3924300" y="2060575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>
            <a:off x="3708400" y="5516563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51" name="Rectangle 31"/>
          <p:cNvSpPr>
            <a:spLocks noChangeArrowheads="1"/>
          </p:cNvSpPr>
          <p:nvPr/>
        </p:nvSpPr>
        <p:spPr bwMode="auto">
          <a:xfrm>
            <a:off x="2195513" y="3860800"/>
            <a:ext cx="1296987" cy="936625"/>
          </a:xfrm>
          <a:prstGeom prst="rect">
            <a:avLst/>
          </a:prstGeom>
          <a:solidFill>
            <a:srgbClr val="DDDDDD">
              <a:alpha val="28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2" name="Oval 32"/>
          <p:cNvSpPr>
            <a:spLocks noChangeArrowheads="1"/>
          </p:cNvSpPr>
          <p:nvPr/>
        </p:nvSpPr>
        <p:spPr bwMode="auto">
          <a:xfrm>
            <a:off x="3779838" y="4005263"/>
            <a:ext cx="1223962" cy="93503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PPT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458788" y="276225"/>
            <a:ext cx="8226425" cy="1139825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shade val="46275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latin typeface="Arial" charset="0"/>
              </a:rPr>
              <a:t>Esquema de la Vía de las Pentosas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469900" y="1917700"/>
            <a:ext cx="8532813" cy="17780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FASE OXIDATIVA</a:t>
            </a:r>
          </a:p>
          <a:p>
            <a:pPr>
              <a:spcBef>
                <a:spcPct val="50000"/>
              </a:spcBef>
            </a:pPr>
            <a:endParaRPr lang="es-ES" sz="20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Glucosa-6-P                                                                          D-Ribosa-5-P</a:t>
            </a:r>
          </a:p>
          <a:p>
            <a:pPr eaLnBrk="1" hangingPunct="1">
              <a:spcBef>
                <a:spcPct val="50000"/>
              </a:spcBef>
            </a:pPr>
            <a:endParaRPr lang="es-ES" sz="2000" b="1">
              <a:latin typeface="Arial" charset="0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2124075" y="3068638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5148263" y="3068638"/>
            <a:ext cx="433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3563938" y="3068638"/>
            <a:ext cx="433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>
            <a:off x="6659563" y="3068638"/>
            <a:ext cx="433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auto">
          <a:xfrm>
            <a:off x="2197100" y="2422525"/>
            <a:ext cx="428625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1800" b="1">
                <a:latin typeface="Arial" charset="0"/>
              </a:rPr>
              <a:t>E1</a:t>
            </a:r>
          </a:p>
        </p:txBody>
      </p:sp>
      <p:sp>
        <p:nvSpPr>
          <p:cNvPr id="70667" name="Oval 11"/>
          <p:cNvSpPr>
            <a:spLocks noChangeArrowheads="1"/>
          </p:cNvSpPr>
          <p:nvPr/>
        </p:nvSpPr>
        <p:spPr bwMode="auto">
          <a:xfrm>
            <a:off x="3494088" y="2493963"/>
            <a:ext cx="428625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1800">
                <a:latin typeface="Arial" charset="0"/>
              </a:rPr>
              <a:t>E2</a:t>
            </a:r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auto">
          <a:xfrm>
            <a:off x="5221288" y="2493963"/>
            <a:ext cx="428625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1800" b="1">
                <a:latin typeface="Arial" charset="0"/>
              </a:rPr>
              <a:t>E3</a:t>
            </a:r>
          </a:p>
        </p:txBody>
      </p:sp>
      <p:sp>
        <p:nvSpPr>
          <p:cNvPr id="70669" name="Oval 13"/>
          <p:cNvSpPr>
            <a:spLocks noChangeArrowheads="1"/>
          </p:cNvSpPr>
          <p:nvPr/>
        </p:nvSpPr>
        <p:spPr bwMode="auto">
          <a:xfrm>
            <a:off x="6661150" y="2493963"/>
            <a:ext cx="428625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1800">
                <a:latin typeface="Arial" charset="0"/>
              </a:rPr>
              <a:t>E4</a:t>
            </a:r>
          </a:p>
        </p:txBody>
      </p:sp>
      <p:sp>
        <p:nvSpPr>
          <p:cNvPr id="70670" name="Rectangle 14"/>
          <p:cNvSpPr>
            <a:spLocks noChangeArrowheads="1"/>
          </p:cNvSpPr>
          <p:nvPr/>
        </p:nvSpPr>
        <p:spPr bwMode="auto">
          <a:xfrm rot="1500000">
            <a:off x="1979613" y="3213100"/>
            <a:ext cx="1162050" cy="366713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NADPH</a:t>
            </a: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 rot="1680000">
            <a:off x="5075238" y="3349625"/>
            <a:ext cx="1162050" cy="366713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NADPH</a:t>
            </a:r>
          </a:p>
        </p:txBody>
      </p:sp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612775" y="4510088"/>
            <a:ext cx="8208963" cy="17780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FASE NO OXIDATIVA</a:t>
            </a:r>
          </a:p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Ribosa-5-P</a:t>
            </a:r>
          </a:p>
          <a:p>
            <a:pPr>
              <a:spcBef>
                <a:spcPct val="50000"/>
              </a:spcBef>
            </a:pPr>
            <a:endParaRPr lang="es-ES" sz="20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Xilulosa-5-fosfato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268538" y="5300663"/>
            <a:ext cx="849312" cy="433387"/>
            <a:chOff x="1429" y="3339"/>
            <a:chExt cx="535" cy="273"/>
          </a:xfrm>
        </p:grpSpPr>
        <p:sp>
          <p:nvSpPr>
            <p:cNvPr id="70673" name="Freeform 17"/>
            <p:cNvSpPr>
              <a:spLocks/>
            </p:cNvSpPr>
            <p:nvPr/>
          </p:nvSpPr>
          <p:spPr bwMode="auto">
            <a:xfrm>
              <a:off x="1429" y="3339"/>
              <a:ext cx="489" cy="13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8" y="40"/>
                </a:cxn>
                <a:cxn ang="0">
                  <a:pos x="21" y="65"/>
                </a:cxn>
                <a:cxn ang="0">
                  <a:pos x="40" y="86"/>
                </a:cxn>
                <a:cxn ang="0">
                  <a:pos x="51" y="96"/>
                </a:cxn>
                <a:cxn ang="0">
                  <a:pos x="63" y="105"/>
                </a:cxn>
                <a:cxn ang="0">
                  <a:pos x="77" y="113"/>
                </a:cxn>
                <a:cxn ang="0">
                  <a:pos x="91" y="119"/>
                </a:cxn>
                <a:cxn ang="0">
                  <a:pos x="106" y="125"/>
                </a:cxn>
                <a:cxn ang="0">
                  <a:pos x="122" y="130"/>
                </a:cxn>
                <a:cxn ang="0">
                  <a:pos x="138" y="133"/>
                </a:cxn>
                <a:cxn ang="0">
                  <a:pos x="156" y="135"/>
                </a:cxn>
                <a:cxn ang="0">
                  <a:pos x="174" y="136"/>
                </a:cxn>
                <a:cxn ang="0">
                  <a:pos x="288" y="135"/>
                </a:cxn>
                <a:cxn ang="0">
                  <a:pos x="315" y="132"/>
                </a:cxn>
                <a:cxn ang="0">
                  <a:pos x="340" y="126"/>
                </a:cxn>
                <a:cxn ang="0">
                  <a:pos x="364" y="117"/>
                </a:cxn>
                <a:cxn ang="0">
                  <a:pos x="385" y="105"/>
                </a:cxn>
                <a:cxn ang="0">
                  <a:pos x="405" y="91"/>
                </a:cxn>
                <a:cxn ang="0">
                  <a:pos x="420" y="74"/>
                </a:cxn>
                <a:cxn ang="0">
                  <a:pos x="433" y="55"/>
                </a:cxn>
                <a:cxn ang="0">
                  <a:pos x="488" y="45"/>
                </a:cxn>
                <a:cxn ang="0">
                  <a:pos x="289" y="45"/>
                </a:cxn>
                <a:cxn ang="0">
                  <a:pos x="335" y="53"/>
                </a:cxn>
                <a:cxn ang="0">
                  <a:pos x="325" y="67"/>
                </a:cxn>
                <a:cxn ang="0">
                  <a:pos x="315" y="80"/>
                </a:cxn>
                <a:cxn ang="0">
                  <a:pos x="301" y="93"/>
                </a:cxn>
                <a:cxn ang="0">
                  <a:pos x="286" y="104"/>
                </a:cxn>
                <a:cxn ang="0">
                  <a:pos x="270" y="113"/>
                </a:cxn>
                <a:cxn ang="0">
                  <a:pos x="253" y="121"/>
                </a:cxn>
                <a:cxn ang="0">
                  <a:pos x="234" y="128"/>
                </a:cxn>
                <a:cxn ang="0">
                  <a:pos x="210" y="126"/>
                </a:cxn>
                <a:cxn ang="0">
                  <a:pos x="185" y="117"/>
                </a:cxn>
                <a:cxn ang="0">
                  <a:pos x="163" y="105"/>
                </a:cxn>
                <a:cxn ang="0">
                  <a:pos x="143" y="89"/>
                </a:cxn>
                <a:cxn ang="0">
                  <a:pos x="127" y="72"/>
                </a:cxn>
                <a:cxn ang="0">
                  <a:pos x="114" y="53"/>
                </a:cxn>
                <a:cxn ang="0">
                  <a:pos x="106" y="33"/>
                </a:cxn>
                <a:cxn ang="0">
                  <a:pos x="101" y="11"/>
                </a:cxn>
                <a:cxn ang="0">
                  <a:pos x="0" y="0"/>
                </a:cxn>
              </a:cxnLst>
              <a:rect l="0" t="0" r="r" b="b"/>
              <a:pathLst>
                <a:path w="489" h="137">
                  <a:moveTo>
                    <a:pt x="0" y="0"/>
                  </a:moveTo>
                  <a:lnTo>
                    <a:pt x="1" y="14"/>
                  </a:lnTo>
                  <a:lnTo>
                    <a:pt x="4" y="27"/>
                  </a:lnTo>
                  <a:lnTo>
                    <a:pt x="8" y="40"/>
                  </a:lnTo>
                  <a:lnTo>
                    <a:pt x="14" y="53"/>
                  </a:lnTo>
                  <a:lnTo>
                    <a:pt x="21" y="65"/>
                  </a:lnTo>
                  <a:lnTo>
                    <a:pt x="30" y="76"/>
                  </a:lnTo>
                  <a:lnTo>
                    <a:pt x="40" y="86"/>
                  </a:lnTo>
                  <a:lnTo>
                    <a:pt x="45" y="91"/>
                  </a:lnTo>
                  <a:lnTo>
                    <a:pt x="51" y="96"/>
                  </a:lnTo>
                  <a:lnTo>
                    <a:pt x="57" y="101"/>
                  </a:lnTo>
                  <a:lnTo>
                    <a:pt x="63" y="105"/>
                  </a:lnTo>
                  <a:lnTo>
                    <a:pt x="70" y="109"/>
                  </a:lnTo>
                  <a:lnTo>
                    <a:pt x="77" y="113"/>
                  </a:lnTo>
                  <a:lnTo>
                    <a:pt x="84" y="116"/>
                  </a:lnTo>
                  <a:lnTo>
                    <a:pt x="91" y="119"/>
                  </a:lnTo>
                  <a:lnTo>
                    <a:pt x="99" y="123"/>
                  </a:lnTo>
                  <a:lnTo>
                    <a:pt x="106" y="125"/>
                  </a:lnTo>
                  <a:lnTo>
                    <a:pt x="114" y="128"/>
                  </a:lnTo>
                  <a:lnTo>
                    <a:pt x="122" y="130"/>
                  </a:lnTo>
                  <a:lnTo>
                    <a:pt x="131" y="132"/>
                  </a:lnTo>
                  <a:lnTo>
                    <a:pt x="138" y="133"/>
                  </a:lnTo>
                  <a:lnTo>
                    <a:pt x="147" y="134"/>
                  </a:lnTo>
                  <a:lnTo>
                    <a:pt x="156" y="135"/>
                  </a:lnTo>
                  <a:lnTo>
                    <a:pt x="165" y="136"/>
                  </a:lnTo>
                  <a:lnTo>
                    <a:pt x="174" y="136"/>
                  </a:lnTo>
                  <a:lnTo>
                    <a:pt x="274" y="136"/>
                  </a:lnTo>
                  <a:lnTo>
                    <a:pt x="288" y="135"/>
                  </a:lnTo>
                  <a:lnTo>
                    <a:pt x="301" y="134"/>
                  </a:lnTo>
                  <a:lnTo>
                    <a:pt x="315" y="132"/>
                  </a:lnTo>
                  <a:lnTo>
                    <a:pt x="328" y="129"/>
                  </a:lnTo>
                  <a:lnTo>
                    <a:pt x="340" y="126"/>
                  </a:lnTo>
                  <a:lnTo>
                    <a:pt x="352" y="122"/>
                  </a:lnTo>
                  <a:lnTo>
                    <a:pt x="364" y="117"/>
                  </a:lnTo>
                  <a:lnTo>
                    <a:pt x="375" y="111"/>
                  </a:lnTo>
                  <a:lnTo>
                    <a:pt x="385" y="105"/>
                  </a:lnTo>
                  <a:lnTo>
                    <a:pt x="395" y="98"/>
                  </a:lnTo>
                  <a:lnTo>
                    <a:pt x="405" y="91"/>
                  </a:lnTo>
                  <a:lnTo>
                    <a:pt x="413" y="82"/>
                  </a:lnTo>
                  <a:lnTo>
                    <a:pt x="420" y="74"/>
                  </a:lnTo>
                  <a:lnTo>
                    <a:pt x="427" y="65"/>
                  </a:lnTo>
                  <a:lnTo>
                    <a:pt x="433" y="55"/>
                  </a:lnTo>
                  <a:lnTo>
                    <a:pt x="438" y="45"/>
                  </a:lnTo>
                  <a:lnTo>
                    <a:pt x="488" y="45"/>
                  </a:lnTo>
                  <a:lnTo>
                    <a:pt x="398" y="0"/>
                  </a:lnTo>
                  <a:lnTo>
                    <a:pt x="289" y="45"/>
                  </a:lnTo>
                  <a:lnTo>
                    <a:pt x="339" y="45"/>
                  </a:lnTo>
                  <a:lnTo>
                    <a:pt x="335" y="53"/>
                  </a:lnTo>
                  <a:lnTo>
                    <a:pt x="331" y="60"/>
                  </a:lnTo>
                  <a:lnTo>
                    <a:pt x="325" y="67"/>
                  </a:lnTo>
                  <a:lnTo>
                    <a:pt x="321" y="74"/>
                  </a:lnTo>
                  <a:lnTo>
                    <a:pt x="315" y="80"/>
                  </a:lnTo>
                  <a:lnTo>
                    <a:pt x="308" y="87"/>
                  </a:lnTo>
                  <a:lnTo>
                    <a:pt x="301" y="93"/>
                  </a:lnTo>
                  <a:lnTo>
                    <a:pt x="294" y="98"/>
                  </a:lnTo>
                  <a:lnTo>
                    <a:pt x="286" y="104"/>
                  </a:lnTo>
                  <a:lnTo>
                    <a:pt x="279" y="109"/>
                  </a:lnTo>
                  <a:lnTo>
                    <a:pt x="270" y="113"/>
                  </a:lnTo>
                  <a:lnTo>
                    <a:pt x="261" y="117"/>
                  </a:lnTo>
                  <a:lnTo>
                    <a:pt x="253" y="121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0"/>
                  </a:lnTo>
                  <a:lnTo>
                    <a:pt x="210" y="126"/>
                  </a:lnTo>
                  <a:lnTo>
                    <a:pt x="197" y="122"/>
                  </a:lnTo>
                  <a:lnTo>
                    <a:pt x="185" y="117"/>
                  </a:lnTo>
                  <a:lnTo>
                    <a:pt x="174" y="111"/>
                  </a:lnTo>
                  <a:lnTo>
                    <a:pt x="163" y="105"/>
                  </a:lnTo>
                  <a:lnTo>
                    <a:pt x="153" y="97"/>
                  </a:lnTo>
                  <a:lnTo>
                    <a:pt x="143" y="89"/>
                  </a:lnTo>
                  <a:lnTo>
                    <a:pt x="135" y="81"/>
                  </a:lnTo>
                  <a:lnTo>
                    <a:pt x="127" y="72"/>
                  </a:lnTo>
                  <a:lnTo>
                    <a:pt x="120" y="63"/>
                  </a:lnTo>
                  <a:lnTo>
                    <a:pt x="114" y="53"/>
                  </a:lnTo>
                  <a:lnTo>
                    <a:pt x="110" y="43"/>
                  </a:lnTo>
                  <a:lnTo>
                    <a:pt x="106" y="33"/>
                  </a:lnTo>
                  <a:lnTo>
                    <a:pt x="102" y="22"/>
                  </a:lnTo>
                  <a:lnTo>
                    <a:pt x="101" y="11"/>
                  </a:ln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674" name="Freeform 18"/>
            <p:cNvSpPr>
              <a:spLocks/>
            </p:cNvSpPr>
            <p:nvPr/>
          </p:nvSpPr>
          <p:spPr bwMode="auto">
            <a:xfrm>
              <a:off x="1474" y="3475"/>
              <a:ext cx="490" cy="137"/>
            </a:xfrm>
            <a:custGeom>
              <a:avLst/>
              <a:gdLst/>
              <a:ahLst/>
              <a:cxnLst>
                <a:cxn ang="0">
                  <a:pos x="1" y="122"/>
                </a:cxn>
                <a:cxn ang="0">
                  <a:pos x="8" y="96"/>
                </a:cxn>
                <a:cxn ang="0">
                  <a:pos x="21" y="71"/>
                </a:cxn>
                <a:cxn ang="0">
                  <a:pos x="40" y="50"/>
                </a:cxn>
                <a:cxn ang="0">
                  <a:pos x="51" y="40"/>
                </a:cxn>
                <a:cxn ang="0">
                  <a:pos x="64" y="31"/>
                </a:cxn>
                <a:cxn ang="0">
                  <a:pos x="77" y="23"/>
                </a:cxn>
                <a:cxn ang="0">
                  <a:pos x="91" y="16"/>
                </a:cxn>
                <a:cxn ang="0">
                  <a:pos x="107" y="11"/>
                </a:cxn>
                <a:cxn ang="0">
                  <a:pos x="122" y="6"/>
                </a:cxn>
                <a:cxn ang="0">
                  <a:pos x="140" y="3"/>
                </a:cxn>
                <a:cxn ang="0">
                  <a:pos x="157" y="1"/>
                </a:cxn>
                <a:cxn ang="0">
                  <a:pos x="175" y="0"/>
                </a:cxn>
                <a:cxn ang="0">
                  <a:pos x="288" y="0"/>
                </a:cxn>
                <a:cxn ang="0">
                  <a:pos x="314" y="4"/>
                </a:cxn>
                <a:cxn ang="0">
                  <a:pos x="340" y="10"/>
                </a:cxn>
                <a:cxn ang="0">
                  <a:pos x="364" y="19"/>
                </a:cxn>
                <a:cxn ang="0">
                  <a:pos x="386" y="31"/>
                </a:cxn>
                <a:cxn ang="0">
                  <a:pos x="405" y="46"/>
                </a:cxn>
                <a:cxn ang="0">
                  <a:pos x="421" y="62"/>
                </a:cxn>
                <a:cxn ang="0">
                  <a:pos x="434" y="81"/>
                </a:cxn>
                <a:cxn ang="0">
                  <a:pos x="489" y="91"/>
                </a:cxn>
                <a:cxn ang="0">
                  <a:pos x="289" y="91"/>
                </a:cxn>
                <a:cxn ang="0">
                  <a:pos x="335" y="83"/>
                </a:cxn>
                <a:cxn ang="0">
                  <a:pos x="326" y="69"/>
                </a:cxn>
                <a:cxn ang="0">
                  <a:pos x="315" y="55"/>
                </a:cxn>
                <a:cxn ang="0">
                  <a:pos x="302" y="43"/>
                </a:cxn>
                <a:cxn ang="0">
                  <a:pos x="288" y="32"/>
                </a:cxn>
                <a:cxn ang="0">
                  <a:pos x="271" y="23"/>
                </a:cxn>
                <a:cxn ang="0">
                  <a:pos x="254" y="15"/>
                </a:cxn>
                <a:cxn ang="0">
                  <a:pos x="235" y="8"/>
                </a:cxn>
                <a:cxn ang="0">
                  <a:pos x="212" y="10"/>
                </a:cxn>
                <a:cxn ang="0">
                  <a:pos x="186" y="19"/>
                </a:cxn>
                <a:cxn ang="0">
                  <a:pos x="164" y="32"/>
                </a:cxn>
                <a:cxn ang="0">
                  <a:pos x="143" y="46"/>
                </a:cxn>
                <a:cxn ang="0">
                  <a:pos x="127" y="64"/>
                </a:cxn>
                <a:cxn ang="0">
                  <a:pos x="114" y="83"/>
                </a:cxn>
                <a:cxn ang="0">
                  <a:pos x="106" y="103"/>
                </a:cxn>
                <a:cxn ang="0">
                  <a:pos x="101" y="125"/>
                </a:cxn>
                <a:cxn ang="0">
                  <a:pos x="0" y="136"/>
                </a:cxn>
              </a:cxnLst>
              <a:rect l="0" t="0" r="r" b="b"/>
              <a:pathLst>
                <a:path w="490" h="137">
                  <a:moveTo>
                    <a:pt x="0" y="136"/>
                  </a:moveTo>
                  <a:lnTo>
                    <a:pt x="1" y="122"/>
                  </a:lnTo>
                  <a:lnTo>
                    <a:pt x="4" y="109"/>
                  </a:lnTo>
                  <a:lnTo>
                    <a:pt x="8" y="96"/>
                  </a:lnTo>
                  <a:lnTo>
                    <a:pt x="13" y="83"/>
                  </a:lnTo>
                  <a:lnTo>
                    <a:pt x="21" y="71"/>
                  </a:lnTo>
                  <a:lnTo>
                    <a:pt x="30" y="60"/>
                  </a:lnTo>
                  <a:lnTo>
                    <a:pt x="40" y="50"/>
                  </a:lnTo>
                  <a:lnTo>
                    <a:pt x="45" y="44"/>
                  </a:lnTo>
                  <a:lnTo>
                    <a:pt x="51" y="40"/>
                  </a:lnTo>
                  <a:lnTo>
                    <a:pt x="57" y="35"/>
                  </a:lnTo>
                  <a:lnTo>
                    <a:pt x="64" y="31"/>
                  </a:lnTo>
                  <a:lnTo>
                    <a:pt x="70" y="27"/>
                  </a:lnTo>
                  <a:lnTo>
                    <a:pt x="77" y="23"/>
                  </a:lnTo>
                  <a:lnTo>
                    <a:pt x="84" y="20"/>
                  </a:lnTo>
                  <a:lnTo>
                    <a:pt x="91" y="16"/>
                  </a:lnTo>
                  <a:lnTo>
                    <a:pt x="99" y="13"/>
                  </a:lnTo>
                  <a:lnTo>
                    <a:pt x="107" y="11"/>
                  </a:lnTo>
                  <a:lnTo>
                    <a:pt x="114" y="8"/>
                  </a:lnTo>
                  <a:lnTo>
                    <a:pt x="122" y="6"/>
                  </a:lnTo>
                  <a:lnTo>
                    <a:pt x="131" y="4"/>
                  </a:lnTo>
                  <a:lnTo>
                    <a:pt x="140" y="3"/>
                  </a:lnTo>
                  <a:lnTo>
                    <a:pt x="148" y="2"/>
                  </a:lnTo>
                  <a:lnTo>
                    <a:pt x="157" y="1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274" y="0"/>
                  </a:lnTo>
                  <a:lnTo>
                    <a:pt x="288" y="0"/>
                  </a:lnTo>
                  <a:lnTo>
                    <a:pt x="301" y="2"/>
                  </a:lnTo>
                  <a:lnTo>
                    <a:pt x="314" y="4"/>
                  </a:lnTo>
                  <a:lnTo>
                    <a:pt x="328" y="7"/>
                  </a:lnTo>
                  <a:lnTo>
                    <a:pt x="340" y="10"/>
                  </a:lnTo>
                  <a:lnTo>
                    <a:pt x="352" y="14"/>
                  </a:lnTo>
                  <a:lnTo>
                    <a:pt x="364" y="19"/>
                  </a:lnTo>
                  <a:lnTo>
                    <a:pt x="375" y="25"/>
                  </a:lnTo>
                  <a:lnTo>
                    <a:pt x="386" y="31"/>
                  </a:lnTo>
                  <a:lnTo>
                    <a:pt x="395" y="38"/>
                  </a:lnTo>
                  <a:lnTo>
                    <a:pt x="405" y="46"/>
                  </a:lnTo>
                  <a:lnTo>
                    <a:pt x="413" y="53"/>
                  </a:lnTo>
                  <a:lnTo>
                    <a:pt x="421" y="62"/>
                  </a:lnTo>
                  <a:lnTo>
                    <a:pt x="428" y="71"/>
                  </a:lnTo>
                  <a:lnTo>
                    <a:pt x="434" y="81"/>
                  </a:lnTo>
                  <a:lnTo>
                    <a:pt x="439" y="91"/>
                  </a:lnTo>
                  <a:lnTo>
                    <a:pt x="489" y="91"/>
                  </a:lnTo>
                  <a:lnTo>
                    <a:pt x="399" y="136"/>
                  </a:lnTo>
                  <a:lnTo>
                    <a:pt x="289" y="91"/>
                  </a:lnTo>
                  <a:lnTo>
                    <a:pt x="339" y="91"/>
                  </a:lnTo>
                  <a:lnTo>
                    <a:pt x="335" y="83"/>
                  </a:lnTo>
                  <a:lnTo>
                    <a:pt x="331" y="76"/>
                  </a:lnTo>
                  <a:lnTo>
                    <a:pt x="326" y="69"/>
                  </a:lnTo>
                  <a:lnTo>
                    <a:pt x="321" y="62"/>
                  </a:lnTo>
                  <a:lnTo>
                    <a:pt x="315" y="55"/>
                  </a:lnTo>
                  <a:lnTo>
                    <a:pt x="309" y="49"/>
                  </a:lnTo>
                  <a:lnTo>
                    <a:pt x="302" y="43"/>
                  </a:lnTo>
                  <a:lnTo>
                    <a:pt x="295" y="38"/>
                  </a:lnTo>
                  <a:lnTo>
                    <a:pt x="288" y="32"/>
                  </a:lnTo>
                  <a:lnTo>
                    <a:pt x="280" y="27"/>
                  </a:lnTo>
                  <a:lnTo>
                    <a:pt x="271" y="23"/>
                  </a:lnTo>
                  <a:lnTo>
                    <a:pt x="263" y="19"/>
                  </a:lnTo>
                  <a:lnTo>
                    <a:pt x="254" y="15"/>
                  </a:lnTo>
                  <a:lnTo>
                    <a:pt x="245" y="11"/>
                  </a:lnTo>
                  <a:lnTo>
                    <a:pt x="235" y="8"/>
                  </a:lnTo>
                  <a:lnTo>
                    <a:pt x="225" y="6"/>
                  </a:lnTo>
                  <a:lnTo>
                    <a:pt x="212" y="10"/>
                  </a:lnTo>
                  <a:lnTo>
                    <a:pt x="198" y="14"/>
                  </a:lnTo>
                  <a:lnTo>
                    <a:pt x="186" y="19"/>
                  </a:lnTo>
                  <a:lnTo>
                    <a:pt x="175" y="25"/>
                  </a:lnTo>
                  <a:lnTo>
                    <a:pt x="164" y="32"/>
                  </a:lnTo>
                  <a:lnTo>
                    <a:pt x="153" y="39"/>
                  </a:lnTo>
                  <a:lnTo>
                    <a:pt x="143" y="46"/>
                  </a:lnTo>
                  <a:lnTo>
                    <a:pt x="135" y="55"/>
                  </a:lnTo>
                  <a:lnTo>
                    <a:pt x="127" y="64"/>
                  </a:lnTo>
                  <a:lnTo>
                    <a:pt x="121" y="73"/>
                  </a:lnTo>
                  <a:lnTo>
                    <a:pt x="114" y="83"/>
                  </a:lnTo>
                  <a:lnTo>
                    <a:pt x="110" y="93"/>
                  </a:lnTo>
                  <a:lnTo>
                    <a:pt x="106" y="103"/>
                  </a:lnTo>
                  <a:lnTo>
                    <a:pt x="103" y="114"/>
                  </a:lnTo>
                  <a:lnTo>
                    <a:pt x="101" y="125"/>
                  </a:lnTo>
                  <a:lnTo>
                    <a:pt x="100" y="136"/>
                  </a:lnTo>
                  <a:lnTo>
                    <a:pt x="0" y="136"/>
                  </a:lnTo>
                </a:path>
              </a:pathLst>
            </a:custGeom>
            <a:solidFill>
              <a:srgbClr val="DDDDDD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76" name="Oval 20"/>
          <p:cNvSpPr>
            <a:spLocks noChangeArrowheads="1"/>
          </p:cNvSpPr>
          <p:nvPr/>
        </p:nvSpPr>
        <p:spPr bwMode="auto">
          <a:xfrm>
            <a:off x="2413000" y="4870450"/>
            <a:ext cx="500063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2000" b="1">
                <a:latin typeface="Arial" charset="0"/>
              </a:rPr>
              <a:t>TC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3205163" y="5014913"/>
            <a:ext cx="860425" cy="1004887"/>
            <a:chOff x="2019" y="3159"/>
            <a:chExt cx="542" cy="633"/>
          </a:xfrm>
        </p:grpSpPr>
        <p:sp>
          <p:nvSpPr>
            <p:cNvPr id="70677" name="Rectangle 21"/>
            <p:cNvSpPr>
              <a:spLocks noChangeArrowheads="1"/>
            </p:cNvSpPr>
            <p:nvPr/>
          </p:nvSpPr>
          <p:spPr bwMode="auto">
            <a:xfrm>
              <a:off x="2019" y="3159"/>
              <a:ext cx="498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SHP</a:t>
              </a:r>
            </a:p>
          </p:txBody>
        </p:sp>
        <p:sp>
          <p:nvSpPr>
            <p:cNvPr id="70678" name="Rectangle 22"/>
            <p:cNvSpPr>
              <a:spLocks noChangeArrowheads="1"/>
            </p:cNvSpPr>
            <p:nvPr/>
          </p:nvSpPr>
          <p:spPr bwMode="auto">
            <a:xfrm>
              <a:off x="2065" y="3557"/>
              <a:ext cx="496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GAP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068763" y="5300663"/>
            <a:ext cx="849312" cy="433387"/>
            <a:chOff x="2563" y="3339"/>
            <a:chExt cx="535" cy="273"/>
          </a:xfrm>
        </p:grpSpPr>
        <p:sp>
          <p:nvSpPr>
            <p:cNvPr id="70680" name="Freeform 24"/>
            <p:cNvSpPr>
              <a:spLocks/>
            </p:cNvSpPr>
            <p:nvPr/>
          </p:nvSpPr>
          <p:spPr bwMode="auto">
            <a:xfrm>
              <a:off x="2563" y="3339"/>
              <a:ext cx="489" cy="137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8" y="40"/>
                </a:cxn>
                <a:cxn ang="0">
                  <a:pos x="21" y="65"/>
                </a:cxn>
                <a:cxn ang="0">
                  <a:pos x="40" y="86"/>
                </a:cxn>
                <a:cxn ang="0">
                  <a:pos x="51" y="96"/>
                </a:cxn>
                <a:cxn ang="0">
                  <a:pos x="63" y="105"/>
                </a:cxn>
                <a:cxn ang="0">
                  <a:pos x="77" y="113"/>
                </a:cxn>
                <a:cxn ang="0">
                  <a:pos x="91" y="119"/>
                </a:cxn>
                <a:cxn ang="0">
                  <a:pos x="106" y="125"/>
                </a:cxn>
                <a:cxn ang="0">
                  <a:pos x="122" y="130"/>
                </a:cxn>
                <a:cxn ang="0">
                  <a:pos x="138" y="133"/>
                </a:cxn>
                <a:cxn ang="0">
                  <a:pos x="156" y="135"/>
                </a:cxn>
                <a:cxn ang="0">
                  <a:pos x="174" y="136"/>
                </a:cxn>
                <a:cxn ang="0">
                  <a:pos x="288" y="135"/>
                </a:cxn>
                <a:cxn ang="0">
                  <a:pos x="315" y="132"/>
                </a:cxn>
                <a:cxn ang="0">
                  <a:pos x="340" y="126"/>
                </a:cxn>
                <a:cxn ang="0">
                  <a:pos x="364" y="117"/>
                </a:cxn>
                <a:cxn ang="0">
                  <a:pos x="385" y="105"/>
                </a:cxn>
                <a:cxn ang="0">
                  <a:pos x="405" y="91"/>
                </a:cxn>
                <a:cxn ang="0">
                  <a:pos x="420" y="74"/>
                </a:cxn>
                <a:cxn ang="0">
                  <a:pos x="433" y="55"/>
                </a:cxn>
                <a:cxn ang="0">
                  <a:pos x="488" y="45"/>
                </a:cxn>
                <a:cxn ang="0">
                  <a:pos x="289" y="45"/>
                </a:cxn>
                <a:cxn ang="0">
                  <a:pos x="335" y="53"/>
                </a:cxn>
                <a:cxn ang="0">
                  <a:pos x="325" y="67"/>
                </a:cxn>
                <a:cxn ang="0">
                  <a:pos x="315" y="80"/>
                </a:cxn>
                <a:cxn ang="0">
                  <a:pos x="301" y="93"/>
                </a:cxn>
                <a:cxn ang="0">
                  <a:pos x="286" y="104"/>
                </a:cxn>
                <a:cxn ang="0">
                  <a:pos x="270" y="113"/>
                </a:cxn>
                <a:cxn ang="0">
                  <a:pos x="253" y="121"/>
                </a:cxn>
                <a:cxn ang="0">
                  <a:pos x="234" y="128"/>
                </a:cxn>
                <a:cxn ang="0">
                  <a:pos x="210" y="126"/>
                </a:cxn>
                <a:cxn ang="0">
                  <a:pos x="185" y="117"/>
                </a:cxn>
                <a:cxn ang="0">
                  <a:pos x="163" y="105"/>
                </a:cxn>
                <a:cxn ang="0">
                  <a:pos x="143" y="89"/>
                </a:cxn>
                <a:cxn ang="0">
                  <a:pos x="127" y="72"/>
                </a:cxn>
                <a:cxn ang="0">
                  <a:pos x="114" y="53"/>
                </a:cxn>
                <a:cxn ang="0">
                  <a:pos x="106" y="33"/>
                </a:cxn>
                <a:cxn ang="0">
                  <a:pos x="101" y="11"/>
                </a:cxn>
                <a:cxn ang="0">
                  <a:pos x="0" y="0"/>
                </a:cxn>
              </a:cxnLst>
              <a:rect l="0" t="0" r="r" b="b"/>
              <a:pathLst>
                <a:path w="489" h="137">
                  <a:moveTo>
                    <a:pt x="0" y="0"/>
                  </a:moveTo>
                  <a:lnTo>
                    <a:pt x="1" y="14"/>
                  </a:lnTo>
                  <a:lnTo>
                    <a:pt x="4" y="27"/>
                  </a:lnTo>
                  <a:lnTo>
                    <a:pt x="8" y="40"/>
                  </a:lnTo>
                  <a:lnTo>
                    <a:pt x="14" y="53"/>
                  </a:lnTo>
                  <a:lnTo>
                    <a:pt x="21" y="65"/>
                  </a:lnTo>
                  <a:lnTo>
                    <a:pt x="30" y="76"/>
                  </a:lnTo>
                  <a:lnTo>
                    <a:pt x="40" y="86"/>
                  </a:lnTo>
                  <a:lnTo>
                    <a:pt x="45" y="91"/>
                  </a:lnTo>
                  <a:lnTo>
                    <a:pt x="51" y="96"/>
                  </a:lnTo>
                  <a:lnTo>
                    <a:pt x="57" y="101"/>
                  </a:lnTo>
                  <a:lnTo>
                    <a:pt x="63" y="105"/>
                  </a:lnTo>
                  <a:lnTo>
                    <a:pt x="70" y="109"/>
                  </a:lnTo>
                  <a:lnTo>
                    <a:pt x="77" y="113"/>
                  </a:lnTo>
                  <a:lnTo>
                    <a:pt x="84" y="116"/>
                  </a:lnTo>
                  <a:lnTo>
                    <a:pt x="91" y="119"/>
                  </a:lnTo>
                  <a:lnTo>
                    <a:pt x="99" y="123"/>
                  </a:lnTo>
                  <a:lnTo>
                    <a:pt x="106" y="125"/>
                  </a:lnTo>
                  <a:lnTo>
                    <a:pt x="114" y="128"/>
                  </a:lnTo>
                  <a:lnTo>
                    <a:pt x="122" y="130"/>
                  </a:lnTo>
                  <a:lnTo>
                    <a:pt x="131" y="132"/>
                  </a:lnTo>
                  <a:lnTo>
                    <a:pt x="138" y="133"/>
                  </a:lnTo>
                  <a:lnTo>
                    <a:pt x="147" y="134"/>
                  </a:lnTo>
                  <a:lnTo>
                    <a:pt x="156" y="135"/>
                  </a:lnTo>
                  <a:lnTo>
                    <a:pt x="165" y="136"/>
                  </a:lnTo>
                  <a:lnTo>
                    <a:pt x="174" y="136"/>
                  </a:lnTo>
                  <a:lnTo>
                    <a:pt x="274" y="136"/>
                  </a:lnTo>
                  <a:lnTo>
                    <a:pt x="288" y="135"/>
                  </a:lnTo>
                  <a:lnTo>
                    <a:pt x="301" y="134"/>
                  </a:lnTo>
                  <a:lnTo>
                    <a:pt x="315" y="132"/>
                  </a:lnTo>
                  <a:lnTo>
                    <a:pt x="328" y="129"/>
                  </a:lnTo>
                  <a:lnTo>
                    <a:pt x="340" y="126"/>
                  </a:lnTo>
                  <a:lnTo>
                    <a:pt x="352" y="122"/>
                  </a:lnTo>
                  <a:lnTo>
                    <a:pt x="364" y="117"/>
                  </a:lnTo>
                  <a:lnTo>
                    <a:pt x="375" y="111"/>
                  </a:lnTo>
                  <a:lnTo>
                    <a:pt x="385" y="105"/>
                  </a:lnTo>
                  <a:lnTo>
                    <a:pt x="395" y="98"/>
                  </a:lnTo>
                  <a:lnTo>
                    <a:pt x="405" y="91"/>
                  </a:lnTo>
                  <a:lnTo>
                    <a:pt x="413" y="82"/>
                  </a:lnTo>
                  <a:lnTo>
                    <a:pt x="420" y="74"/>
                  </a:lnTo>
                  <a:lnTo>
                    <a:pt x="427" y="65"/>
                  </a:lnTo>
                  <a:lnTo>
                    <a:pt x="433" y="55"/>
                  </a:lnTo>
                  <a:lnTo>
                    <a:pt x="438" y="45"/>
                  </a:lnTo>
                  <a:lnTo>
                    <a:pt x="488" y="45"/>
                  </a:lnTo>
                  <a:lnTo>
                    <a:pt x="398" y="0"/>
                  </a:lnTo>
                  <a:lnTo>
                    <a:pt x="289" y="45"/>
                  </a:lnTo>
                  <a:lnTo>
                    <a:pt x="339" y="45"/>
                  </a:lnTo>
                  <a:lnTo>
                    <a:pt x="335" y="53"/>
                  </a:lnTo>
                  <a:lnTo>
                    <a:pt x="331" y="60"/>
                  </a:lnTo>
                  <a:lnTo>
                    <a:pt x="325" y="67"/>
                  </a:lnTo>
                  <a:lnTo>
                    <a:pt x="321" y="74"/>
                  </a:lnTo>
                  <a:lnTo>
                    <a:pt x="315" y="80"/>
                  </a:lnTo>
                  <a:lnTo>
                    <a:pt x="308" y="87"/>
                  </a:lnTo>
                  <a:lnTo>
                    <a:pt x="301" y="93"/>
                  </a:lnTo>
                  <a:lnTo>
                    <a:pt x="294" y="98"/>
                  </a:lnTo>
                  <a:lnTo>
                    <a:pt x="286" y="104"/>
                  </a:lnTo>
                  <a:lnTo>
                    <a:pt x="279" y="109"/>
                  </a:lnTo>
                  <a:lnTo>
                    <a:pt x="270" y="113"/>
                  </a:lnTo>
                  <a:lnTo>
                    <a:pt x="261" y="117"/>
                  </a:lnTo>
                  <a:lnTo>
                    <a:pt x="253" y="121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0"/>
                  </a:lnTo>
                  <a:lnTo>
                    <a:pt x="210" y="126"/>
                  </a:lnTo>
                  <a:lnTo>
                    <a:pt x="197" y="122"/>
                  </a:lnTo>
                  <a:lnTo>
                    <a:pt x="185" y="117"/>
                  </a:lnTo>
                  <a:lnTo>
                    <a:pt x="174" y="111"/>
                  </a:lnTo>
                  <a:lnTo>
                    <a:pt x="163" y="105"/>
                  </a:lnTo>
                  <a:lnTo>
                    <a:pt x="153" y="97"/>
                  </a:lnTo>
                  <a:lnTo>
                    <a:pt x="143" y="89"/>
                  </a:lnTo>
                  <a:lnTo>
                    <a:pt x="135" y="81"/>
                  </a:lnTo>
                  <a:lnTo>
                    <a:pt x="127" y="72"/>
                  </a:lnTo>
                  <a:lnTo>
                    <a:pt x="120" y="63"/>
                  </a:lnTo>
                  <a:lnTo>
                    <a:pt x="114" y="53"/>
                  </a:lnTo>
                  <a:lnTo>
                    <a:pt x="110" y="43"/>
                  </a:lnTo>
                  <a:lnTo>
                    <a:pt x="106" y="33"/>
                  </a:lnTo>
                  <a:lnTo>
                    <a:pt x="102" y="22"/>
                  </a:lnTo>
                  <a:lnTo>
                    <a:pt x="101" y="11"/>
                  </a:ln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681" name="Freeform 25"/>
            <p:cNvSpPr>
              <a:spLocks/>
            </p:cNvSpPr>
            <p:nvPr/>
          </p:nvSpPr>
          <p:spPr bwMode="auto">
            <a:xfrm>
              <a:off x="2608" y="3475"/>
              <a:ext cx="490" cy="137"/>
            </a:xfrm>
            <a:custGeom>
              <a:avLst/>
              <a:gdLst/>
              <a:ahLst/>
              <a:cxnLst>
                <a:cxn ang="0">
                  <a:pos x="1" y="122"/>
                </a:cxn>
                <a:cxn ang="0">
                  <a:pos x="8" y="96"/>
                </a:cxn>
                <a:cxn ang="0">
                  <a:pos x="21" y="71"/>
                </a:cxn>
                <a:cxn ang="0">
                  <a:pos x="40" y="50"/>
                </a:cxn>
                <a:cxn ang="0">
                  <a:pos x="51" y="40"/>
                </a:cxn>
                <a:cxn ang="0">
                  <a:pos x="64" y="31"/>
                </a:cxn>
                <a:cxn ang="0">
                  <a:pos x="77" y="23"/>
                </a:cxn>
                <a:cxn ang="0">
                  <a:pos x="91" y="16"/>
                </a:cxn>
                <a:cxn ang="0">
                  <a:pos x="107" y="11"/>
                </a:cxn>
                <a:cxn ang="0">
                  <a:pos x="122" y="6"/>
                </a:cxn>
                <a:cxn ang="0">
                  <a:pos x="140" y="3"/>
                </a:cxn>
                <a:cxn ang="0">
                  <a:pos x="157" y="1"/>
                </a:cxn>
                <a:cxn ang="0">
                  <a:pos x="175" y="0"/>
                </a:cxn>
                <a:cxn ang="0">
                  <a:pos x="288" y="0"/>
                </a:cxn>
                <a:cxn ang="0">
                  <a:pos x="314" y="4"/>
                </a:cxn>
                <a:cxn ang="0">
                  <a:pos x="340" y="10"/>
                </a:cxn>
                <a:cxn ang="0">
                  <a:pos x="364" y="19"/>
                </a:cxn>
                <a:cxn ang="0">
                  <a:pos x="386" y="31"/>
                </a:cxn>
                <a:cxn ang="0">
                  <a:pos x="405" y="46"/>
                </a:cxn>
                <a:cxn ang="0">
                  <a:pos x="421" y="62"/>
                </a:cxn>
                <a:cxn ang="0">
                  <a:pos x="434" y="81"/>
                </a:cxn>
                <a:cxn ang="0">
                  <a:pos x="489" y="91"/>
                </a:cxn>
                <a:cxn ang="0">
                  <a:pos x="289" y="91"/>
                </a:cxn>
                <a:cxn ang="0">
                  <a:pos x="335" y="83"/>
                </a:cxn>
                <a:cxn ang="0">
                  <a:pos x="326" y="69"/>
                </a:cxn>
                <a:cxn ang="0">
                  <a:pos x="315" y="55"/>
                </a:cxn>
                <a:cxn ang="0">
                  <a:pos x="302" y="43"/>
                </a:cxn>
                <a:cxn ang="0">
                  <a:pos x="288" y="32"/>
                </a:cxn>
                <a:cxn ang="0">
                  <a:pos x="271" y="23"/>
                </a:cxn>
                <a:cxn ang="0">
                  <a:pos x="254" y="15"/>
                </a:cxn>
                <a:cxn ang="0">
                  <a:pos x="235" y="8"/>
                </a:cxn>
                <a:cxn ang="0">
                  <a:pos x="212" y="10"/>
                </a:cxn>
                <a:cxn ang="0">
                  <a:pos x="186" y="19"/>
                </a:cxn>
                <a:cxn ang="0">
                  <a:pos x="164" y="32"/>
                </a:cxn>
                <a:cxn ang="0">
                  <a:pos x="143" y="46"/>
                </a:cxn>
                <a:cxn ang="0">
                  <a:pos x="127" y="64"/>
                </a:cxn>
                <a:cxn ang="0">
                  <a:pos x="114" y="83"/>
                </a:cxn>
                <a:cxn ang="0">
                  <a:pos x="106" y="103"/>
                </a:cxn>
                <a:cxn ang="0">
                  <a:pos x="101" y="125"/>
                </a:cxn>
                <a:cxn ang="0">
                  <a:pos x="0" y="136"/>
                </a:cxn>
              </a:cxnLst>
              <a:rect l="0" t="0" r="r" b="b"/>
              <a:pathLst>
                <a:path w="490" h="137">
                  <a:moveTo>
                    <a:pt x="0" y="136"/>
                  </a:moveTo>
                  <a:lnTo>
                    <a:pt x="1" y="122"/>
                  </a:lnTo>
                  <a:lnTo>
                    <a:pt x="4" y="109"/>
                  </a:lnTo>
                  <a:lnTo>
                    <a:pt x="8" y="96"/>
                  </a:lnTo>
                  <a:lnTo>
                    <a:pt x="13" y="83"/>
                  </a:lnTo>
                  <a:lnTo>
                    <a:pt x="21" y="71"/>
                  </a:lnTo>
                  <a:lnTo>
                    <a:pt x="30" y="60"/>
                  </a:lnTo>
                  <a:lnTo>
                    <a:pt x="40" y="50"/>
                  </a:lnTo>
                  <a:lnTo>
                    <a:pt x="45" y="44"/>
                  </a:lnTo>
                  <a:lnTo>
                    <a:pt x="51" y="40"/>
                  </a:lnTo>
                  <a:lnTo>
                    <a:pt x="57" y="35"/>
                  </a:lnTo>
                  <a:lnTo>
                    <a:pt x="64" y="31"/>
                  </a:lnTo>
                  <a:lnTo>
                    <a:pt x="70" y="27"/>
                  </a:lnTo>
                  <a:lnTo>
                    <a:pt x="77" y="23"/>
                  </a:lnTo>
                  <a:lnTo>
                    <a:pt x="84" y="20"/>
                  </a:lnTo>
                  <a:lnTo>
                    <a:pt x="91" y="16"/>
                  </a:lnTo>
                  <a:lnTo>
                    <a:pt x="99" y="13"/>
                  </a:lnTo>
                  <a:lnTo>
                    <a:pt x="107" y="11"/>
                  </a:lnTo>
                  <a:lnTo>
                    <a:pt x="114" y="8"/>
                  </a:lnTo>
                  <a:lnTo>
                    <a:pt x="122" y="6"/>
                  </a:lnTo>
                  <a:lnTo>
                    <a:pt x="131" y="4"/>
                  </a:lnTo>
                  <a:lnTo>
                    <a:pt x="140" y="3"/>
                  </a:lnTo>
                  <a:lnTo>
                    <a:pt x="148" y="2"/>
                  </a:lnTo>
                  <a:lnTo>
                    <a:pt x="157" y="1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274" y="0"/>
                  </a:lnTo>
                  <a:lnTo>
                    <a:pt x="288" y="0"/>
                  </a:lnTo>
                  <a:lnTo>
                    <a:pt x="301" y="2"/>
                  </a:lnTo>
                  <a:lnTo>
                    <a:pt x="314" y="4"/>
                  </a:lnTo>
                  <a:lnTo>
                    <a:pt x="328" y="7"/>
                  </a:lnTo>
                  <a:lnTo>
                    <a:pt x="340" y="10"/>
                  </a:lnTo>
                  <a:lnTo>
                    <a:pt x="352" y="14"/>
                  </a:lnTo>
                  <a:lnTo>
                    <a:pt x="364" y="19"/>
                  </a:lnTo>
                  <a:lnTo>
                    <a:pt x="375" y="25"/>
                  </a:lnTo>
                  <a:lnTo>
                    <a:pt x="386" y="31"/>
                  </a:lnTo>
                  <a:lnTo>
                    <a:pt x="395" y="38"/>
                  </a:lnTo>
                  <a:lnTo>
                    <a:pt x="405" y="46"/>
                  </a:lnTo>
                  <a:lnTo>
                    <a:pt x="413" y="53"/>
                  </a:lnTo>
                  <a:lnTo>
                    <a:pt x="421" y="62"/>
                  </a:lnTo>
                  <a:lnTo>
                    <a:pt x="428" y="71"/>
                  </a:lnTo>
                  <a:lnTo>
                    <a:pt x="434" y="81"/>
                  </a:lnTo>
                  <a:lnTo>
                    <a:pt x="439" y="91"/>
                  </a:lnTo>
                  <a:lnTo>
                    <a:pt x="489" y="91"/>
                  </a:lnTo>
                  <a:lnTo>
                    <a:pt x="399" y="136"/>
                  </a:lnTo>
                  <a:lnTo>
                    <a:pt x="289" y="91"/>
                  </a:lnTo>
                  <a:lnTo>
                    <a:pt x="339" y="91"/>
                  </a:lnTo>
                  <a:lnTo>
                    <a:pt x="335" y="83"/>
                  </a:lnTo>
                  <a:lnTo>
                    <a:pt x="331" y="76"/>
                  </a:lnTo>
                  <a:lnTo>
                    <a:pt x="326" y="69"/>
                  </a:lnTo>
                  <a:lnTo>
                    <a:pt x="321" y="62"/>
                  </a:lnTo>
                  <a:lnTo>
                    <a:pt x="315" y="55"/>
                  </a:lnTo>
                  <a:lnTo>
                    <a:pt x="309" y="49"/>
                  </a:lnTo>
                  <a:lnTo>
                    <a:pt x="302" y="43"/>
                  </a:lnTo>
                  <a:lnTo>
                    <a:pt x="295" y="38"/>
                  </a:lnTo>
                  <a:lnTo>
                    <a:pt x="288" y="32"/>
                  </a:lnTo>
                  <a:lnTo>
                    <a:pt x="280" y="27"/>
                  </a:lnTo>
                  <a:lnTo>
                    <a:pt x="271" y="23"/>
                  </a:lnTo>
                  <a:lnTo>
                    <a:pt x="263" y="19"/>
                  </a:lnTo>
                  <a:lnTo>
                    <a:pt x="254" y="15"/>
                  </a:lnTo>
                  <a:lnTo>
                    <a:pt x="245" y="11"/>
                  </a:lnTo>
                  <a:lnTo>
                    <a:pt x="235" y="8"/>
                  </a:lnTo>
                  <a:lnTo>
                    <a:pt x="225" y="6"/>
                  </a:lnTo>
                  <a:lnTo>
                    <a:pt x="212" y="10"/>
                  </a:lnTo>
                  <a:lnTo>
                    <a:pt x="198" y="14"/>
                  </a:lnTo>
                  <a:lnTo>
                    <a:pt x="186" y="19"/>
                  </a:lnTo>
                  <a:lnTo>
                    <a:pt x="175" y="25"/>
                  </a:lnTo>
                  <a:lnTo>
                    <a:pt x="164" y="32"/>
                  </a:lnTo>
                  <a:lnTo>
                    <a:pt x="153" y="39"/>
                  </a:lnTo>
                  <a:lnTo>
                    <a:pt x="143" y="46"/>
                  </a:lnTo>
                  <a:lnTo>
                    <a:pt x="135" y="55"/>
                  </a:lnTo>
                  <a:lnTo>
                    <a:pt x="127" y="64"/>
                  </a:lnTo>
                  <a:lnTo>
                    <a:pt x="121" y="73"/>
                  </a:lnTo>
                  <a:lnTo>
                    <a:pt x="114" y="83"/>
                  </a:lnTo>
                  <a:lnTo>
                    <a:pt x="110" y="93"/>
                  </a:lnTo>
                  <a:lnTo>
                    <a:pt x="106" y="103"/>
                  </a:lnTo>
                  <a:lnTo>
                    <a:pt x="103" y="114"/>
                  </a:lnTo>
                  <a:lnTo>
                    <a:pt x="101" y="125"/>
                  </a:lnTo>
                  <a:lnTo>
                    <a:pt x="100" y="136"/>
                  </a:lnTo>
                  <a:lnTo>
                    <a:pt x="0" y="136"/>
                  </a:lnTo>
                </a:path>
              </a:pathLst>
            </a:custGeom>
            <a:solidFill>
              <a:srgbClr val="DDDDDD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5005388" y="5014913"/>
            <a:ext cx="860425" cy="1004887"/>
            <a:chOff x="3153" y="3159"/>
            <a:chExt cx="542" cy="633"/>
          </a:xfrm>
        </p:grpSpPr>
        <p:sp>
          <p:nvSpPr>
            <p:cNvPr id="70683" name="Rectangle 27"/>
            <p:cNvSpPr>
              <a:spLocks noChangeArrowheads="1"/>
            </p:cNvSpPr>
            <p:nvPr/>
          </p:nvSpPr>
          <p:spPr bwMode="auto">
            <a:xfrm>
              <a:off x="3153" y="3159"/>
              <a:ext cx="498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FP</a:t>
              </a:r>
            </a:p>
          </p:txBody>
        </p:sp>
        <p:sp>
          <p:nvSpPr>
            <p:cNvPr id="70684" name="Rectangle 28"/>
            <p:cNvSpPr>
              <a:spLocks noChangeArrowheads="1"/>
            </p:cNvSpPr>
            <p:nvPr/>
          </p:nvSpPr>
          <p:spPr bwMode="auto">
            <a:xfrm>
              <a:off x="3199" y="3557"/>
              <a:ext cx="496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EP</a:t>
              </a:r>
            </a:p>
          </p:txBody>
        </p:sp>
      </p:grpSp>
      <p:sp>
        <p:nvSpPr>
          <p:cNvPr id="70686" name="Oval 30"/>
          <p:cNvSpPr>
            <a:spLocks noChangeArrowheads="1"/>
          </p:cNvSpPr>
          <p:nvPr/>
        </p:nvSpPr>
        <p:spPr bwMode="auto">
          <a:xfrm>
            <a:off x="4213225" y="4870450"/>
            <a:ext cx="500063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2000" b="1">
                <a:latin typeface="Arial" charset="0"/>
              </a:rPr>
              <a:t>TA</a:t>
            </a:r>
          </a:p>
        </p:txBody>
      </p:sp>
      <p:sp>
        <p:nvSpPr>
          <p:cNvPr id="70687" name="Rectangle 31"/>
          <p:cNvSpPr>
            <a:spLocks noChangeArrowheads="1"/>
          </p:cNvSpPr>
          <p:nvPr/>
        </p:nvSpPr>
        <p:spPr bwMode="auto">
          <a:xfrm>
            <a:off x="6011863" y="5589588"/>
            <a:ext cx="5143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Arial" charset="0"/>
              </a:rPr>
              <a:t>+</a:t>
            </a:r>
          </a:p>
        </p:txBody>
      </p:sp>
      <p:sp>
        <p:nvSpPr>
          <p:cNvPr id="70688" name="Rectangle 32"/>
          <p:cNvSpPr>
            <a:spLocks noChangeArrowheads="1"/>
          </p:cNvSpPr>
          <p:nvPr/>
        </p:nvSpPr>
        <p:spPr bwMode="auto">
          <a:xfrm>
            <a:off x="6375400" y="5646738"/>
            <a:ext cx="787400" cy="3730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>
                <a:latin typeface="Arial" charset="0"/>
              </a:rPr>
              <a:t>XP</a:t>
            </a: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7813675" y="5014913"/>
            <a:ext cx="860425" cy="1004887"/>
            <a:chOff x="4922" y="3159"/>
            <a:chExt cx="542" cy="633"/>
          </a:xfrm>
        </p:grpSpPr>
        <p:sp>
          <p:nvSpPr>
            <p:cNvPr id="70689" name="Rectangle 33"/>
            <p:cNvSpPr>
              <a:spLocks noChangeArrowheads="1"/>
            </p:cNvSpPr>
            <p:nvPr/>
          </p:nvSpPr>
          <p:spPr bwMode="auto">
            <a:xfrm>
              <a:off x="4922" y="3159"/>
              <a:ext cx="498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FP</a:t>
              </a:r>
            </a:p>
          </p:txBody>
        </p:sp>
        <p:sp>
          <p:nvSpPr>
            <p:cNvPr id="70690" name="Rectangle 34"/>
            <p:cNvSpPr>
              <a:spLocks noChangeArrowheads="1"/>
            </p:cNvSpPr>
            <p:nvPr/>
          </p:nvSpPr>
          <p:spPr bwMode="auto">
            <a:xfrm>
              <a:off x="4968" y="3557"/>
              <a:ext cx="496" cy="2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>
                  <a:latin typeface="Arial" charset="0"/>
                </a:rPr>
                <a:t>GA P</a:t>
              </a:r>
            </a:p>
          </p:txBody>
        </p:sp>
      </p:grpSp>
      <p:sp>
        <p:nvSpPr>
          <p:cNvPr id="70692" name="Line 36"/>
          <p:cNvSpPr>
            <a:spLocks noChangeShapeType="1"/>
          </p:cNvSpPr>
          <p:nvPr/>
        </p:nvSpPr>
        <p:spPr bwMode="auto">
          <a:xfrm>
            <a:off x="7235825" y="5805488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93" name="Oval 37"/>
          <p:cNvSpPr>
            <a:spLocks noChangeArrowheads="1"/>
          </p:cNvSpPr>
          <p:nvPr/>
        </p:nvSpPr>
        <p:spPr bwMode="auto">
          <a:xfrm>
            <a:off x="7165975" y="5230813"/>
            <a:ext cx="500063" cy="4286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/>
            <a:r>
              <a:rPr lang="es-ES" sz="2000" b="1">
                <a:latin typeface="Arial" charset="0"/>
              </a:rPr>
              <a:t>TC</a:t>
            </a:r>
          </a:p>
        </p:txBody>
      </p:sp>
      <p:sp>
        <p:nvSpPr>
          <p:cNvPr id="70694" name="Rectangle 38"/>
          <p:cNvSpPr>
            <a:spLocks noChangeArrowheads="1"/>
          </p:cNvSpPr>
          <p:nvPr/>
        </p:nvSpPr>
        <p:spPr bwMode="auto">
          <a:xfrm>
            <a:off x="8101013" y="5300663"/>
            <a:ext cx="296862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+</a:t>
            </a:r>
          </a:p>
        </p:txBody>
      </p:sp>
      <p:sp>
        <p:nvSpPr>
          <p:cNvPr id="70695" name="Line 39"/>
          <p:cNvSpPr>
            <a:spLocks noChangeShapeType="1"/>
          </p:cNvSpPr>
          <p:nvPr/>
        </p:nvSpPr>
        <p:spPr bwMode="auto">
          <a:xfrm flipH="1">
            <a:off x="7235825" y="5949950"/>
            <a:ext cx="360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96" name="Rectangle 40"/>
          <p:cNvSpPr>
            <a:spLocks noChangeArrowheads="1"/>
          </p:cNvSpPr>
          <p:nvPr/>
        </p:nvSpPr>
        <p:spPr bwMode="auto">
          <a:xfrm>
            <a:off x="6732588" y="4724400"/>
            <a:ext cx="7302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PPT</a:t>
            </a:r>
          </a:p>
        </p:txBody>
      </p:sp>
      <p:sp>
        <p:nvSpPr>
          <p:cNvPr id="70697" name="Rectangle 41"/>
          <p:cNvSpPr>
            <a:spLocks noChangeArrowheads="1"/>
          </p:cNvSpPr>
          <p:nvPr/>
        </p:nvSpPr>
        <p:spPr bwMode="auto">
          <a:xfrm>
            <a:off x="2628900" y="2838450"/>
            <a:ext cx="719138" cy="373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PGL</a:t>
            </a:r>
          </a:p>
        </p:txBody>
      </p:sp>
      <p:sp>
        <p:nvSpPr>
          <p:cNvPr id="70698" name="Rectangle 42"/>
          <p:cNvSpPr>
            <a:spLocks noChangeArrowheads="1"/>
          </p:cNvSpPr>
          <p:nvPr/>
        </p:nvSpPr>
        <p:spPr bwMode="auto">
          <a:xfrm>
            <a:off x="4286250" y="2838450"/>
            <a:ext cx="719138" cy="373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PGN</a:t>
            </a:r>
          </a:p>
        </p:txBody>
      </p:sp>
      <p:sp>
        <p:nvSpPr>
          <p:cNvPr id="70699" name="Rectangle 43"/>
          <p:cNvSpPr>
            <a:spLocks noChangeArrowheads="1"/>
          </p:cNvSpPr>
          <p:nvPr/>
        </p:nvSpPr>
        <p:spPr bwMode="auto">
          <a:xfrm>
            <a:off x="5797550" y="2838450"/>
            <a:ext cx="719138" cy="373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RLP</a:t>
            </a:r>
          </a:p>
        </p:txBody>
      </p:sp>
      <p:sp>
        <p:nvSpPr>
          <p:cNvPr id="70700" name="Rectangle 44"/>
          <p:cNvSpPr>
            <a:spLocks noChangeArrowheads="1"/>
          </p:cNvSpPr>
          <p:nvPr/>
        </p:nvSpPr>
        <p:spPr bwMode="auto">
          <a:xfrm>
            <a:off x="7165975" y="2782888"/>
            <a:ext cx="1652588" cy="715962"/>
          </a:xfrm>
          <a:prstGeom prst="rect">
            <a:avLst/>
          </a:prstGeom>
          <a:solidFill>
            <a:srgbClr val="DDDDDD">
              <a:alpha val="38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701" name="Rectangle 45"/>
          <p:cNvSpPr>
            <a:spLocks noChangeArrowheads="1"/>
          </p:cNvSpPr>
          <p:nvPr/>
        </p:nvSpPr>
        <p:spPr bwMode="auto">
          <a:xfrm>
            <a:off x="914400" y="5410200"/>
            <a:ext cx="54292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+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1143000"/>
          </a:xfrm>
          <a:solidFill>
            <a:srgbClr val="99CCFF"/>
          </a:solidFill>
        </p:spPr>
        <p:txBody>
          <a:bodyPr/>
          <a:lstStyle/>
          <a:p>
            <a:r>
              <a:rPr lang="es-ES_tradnl" sz="3200" b="1"/>
              <a:t>SORBITOL</a:t>
            </a:r>
            <a:endParaRPr lang="es-ES" sz="3200" b="1"/>
          </a:p>
        </p:txBody>
      </p:sp>
      <p:sp>
        <p:nvSpPr>
          <p:cNvPr id="97286" name="AutoShape 6" descr="2Q=="/>
          <p:cNvSpPr>
            <a:spLocks noChangeAspect="1" noChangeArrowheads="1"/>
          </p:cNvSpPr>
          <p:nvPr/>
        </p:nvSpPr>
        <p:spPr bwMode="auto">
          <a:xfrm>
            <a:off x="4262438" y="2952750"/>
            <a:ext cx="619125" cy="952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97288" name="AutoShape 8" descr="2Q=="/>
          <p:cNvSpPr>
            <a:spLocks noChangeAspect="1" noChangeArrowheads="1"/>
          </p:cNvSpPr>
          <p:nvPr/>
        </p:nvSpPr>
        <p:spPr bwMode="auto">
          <a:xfrm>
            <a:off x="4262438" y="2952750"/>
            <a:ext cx="619125" cy="952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97290" name="AutoShape 10" descr="2Q=="/>
          <p:cNvSpPr>
            <a:spLocks noChangeAspect="1" noChangeArrowheads="1"/>
          </p:cNvSpPr>
          <p:nvPr/>
        </p:nvSpPr>
        <p:spPr bwMode="auto">
          <a:xfrm>
            <a:off x="4262438" y="2952750"/>
            <a:ext cx="619125" cy="952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97292" name="AutoShape 12" descr="2Q=="/>
          <p:cNvSpPr>
            <a:spLocks noChangeAspect="1" noChangeArrowheads="1"/>
          </p:cNvSpPr>
          <p:nvPr/>
        </p:nvSpPr>
        <p:spPr bwMode="auto">
          <a:xfrm>
            <a:off x="4262438" y="2952750"/>
            <a:ext cx="619125" cy="952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323850" y="1471613"/>
            <a:ext cx="8424863" cy="5386387"/>
          </a:xfrm>
          <a:prstGeom prst="rect">
            <a:avLst/>
          </a:prstGeom>
          <a:solidFill>
            <a:srgbClr val="F5E1A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Se forma por reducción enzimática de glucosa y puede metabolizarse para formar fructosa</a:t>
            </a:r>
          </a:p>
          <a:p>
            <a:pPr>
              <a:spcBef>
                <a:spcPct val="50000"/>
              </a:spcBef>
            </a:pPr>
            <a:r>
              <a:rPr lang="es-ES_tradnl"/>
              <a:t>La enzima que cataliza la reacción de síntesis de sorbitol es una alcohol reductasa (cristalino, riñón y SNP)</a:t>
            </a:r>
          </a:p>
          <a:p>
            <a:pPr>
              <a:spcBef>
                <a:spcPct val="50000"/>
              </a:spcBef>
            </a:pPr>
            <a:r>
              <a:rPr lang="es-ES_tradnl"/>
              <a:t>En pacientes diabéticos se produce un aumento de la síntesis y como consecuencia produce daño en las células de los tejidos mencionados-</a:t>
            </a:r>
          </a:p>
          <a:p>
            <a:pPr>
              <a:spcBef>
                <a:spcPct val="50000"/>
              </a:spcBef>
            </a:pPr>
            <a:r>
              <a:rPr lang="es-ES_tradnl"/>
              <a:t>El sorbitol se encuentra en gran alta concentración en peras, duraznos y manzanas</a:t>
            </a:r>
          </a:p>
          <a:p>
            <a:pPr>
              <a:spcBef>
                <a:spcPct val="50000"/>
              </a:spcBef>
            </a:pPr>
            <a:r>
              <a:rPr lang="es-ES_tradnl"/>
              <a:t>Es utilizado como edulcorante (chicle) y humectante en la elaboración de alimentos.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99CCFF"/>
          </a:solidFill>
        </p:spPr>
        <p:txBody>
          <a:bodyPr/>
          <a:lstStyle/>
          <a:p>
            <a:r>
              <a:rPr lang="es-ES_tradnl"/>
              <a:t>Metabolismo del sorbitol</a:t>
            </a:r>
            <a:endParaRPr lang="es-ES"/>
          </a:p>
        </p:txBody>
      </p:sp>
      <p:pic>
        <p:nvPicPr>
          <p:cNvPr id="99333" name="Picture 5" descr="glucitol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 bwMode="auto">
          <a:xfrm>
            <a:off x="3419475" y="4508500"/>
            <a:ext cx="1169988" cy="1800225"/>
          </a:xfrm>
          <a:prstGeom prst="rect">
            <a:avLst/>
          </a:prstGeom>
          <a:noFill/>
        </p:spPr>
      </p:pic>
      <p:pic>
        <p:nvPicPr>
          <p:cNvPr id="99334" name="Picture 6" descr="sorbitol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 bwMode="auto">
          <a:xfrm>
            <a:off x="539750" y="2349500"/>
            <a:ext cx="7632700" cy="1639888"/>
          </a:xfrm>
          <a:prstGeom prst="rect">
            <a:avLst/>
          </a:prstGeom>
          <a:noFill/>
        </p:spPr>
      </p:pic>
      <p:pic>
        <p:nvPicPr>
          <p:cNvPr id="99335" name="Picture 7" descr="000738280"/>
          <p:cNvPicPr>
            <a:picLocks noChangeAspect="1" noChangeArrowheads="1"/>
          </p:cNvPicPr>
          <p:nvPr/>
        </p:nvPicPr>
        <p:blipFill>
          <a:blip r:embed="rId4">
            <a:lum bright="-30000" contrast="54000"/>
          </a:blip>
          <a:srcRect l="19856" t="4436" r="57985" b="57675"/>
          <a:stretch>
            <a:fillRect/>
          </a:stretch>
        </p:blipFill>
        <p:spPr bwMode="auto">
          <a:xfrm>
            <a:off x="539750" y="4365625"/>
            <a:ext cx="15240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6" name="Line 8"/>
          <p:cNvSpPr>
            <a:spLocks noChangeShapeType="1"/>
          </p:cNvSpPr>
          <p:nvPr/>
        </p:nvSpPr>
        <p:spPr bwMode="auto">
          <a:xfrm>
            <a:off x="2339975" y="5445125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9338" name="Picture 10" descr="fructos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4652963"/>
            <a:ext cx="1144587" cy="1655762"/>
          </a:xfrm>
          <a:prstGeom prst="rect">
            <a:avLst/>
          </a:prstGeom>
          <a:noFill/>
        </p:spPr>
      </p:pic>
      <p:sp>
        <p:nvSpPr>
          <p:cNvPr id="99339" name="Line 11"/>
          <p:cNvSpPr>
            <a:spLocks noChangeShapeType="1"/>
          </p:cNvSpPr>
          <p:nvPr/>
        </p:nvSpPr>
        <p:spPr bwMode="auto">
          <a:xfrm flipV="1">
            <a:off x="4643438" y="5373688"/>
            <a:ext cx="2160587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40" name="Oval 12"/>
          <p:cNvSpPr>
            <a:spLocks noChangeArrowheads="1"/>
          </p:cNvSpPr>
          <p:nvPr/>
        </p:nvSpPr>
        <p:spPr bwMode="auto">
          <a:xfrm rot="-1979533">
            <a:off x="1547813" y="4437063"/>
            <a:ext cx="2376487" cy="792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Alcohol reductasa</a:t>
            </a:r>
            <a:endParaRPr lang="es-ES"/>
          </a:p>
        </p:txBody>
      </p:sp>
      <p:sp>
        <p:nvSpPr>
          <p:cNvPr id="99342" name="Line 14"/>
          <p:cNvSpPr>
            <a:spLocks noChangeShapeType="1"/>
          </p:cNvSpPr>
          <p:nvPr/>
        </p:nvSpPr>
        <p:spPr bwMode="auto">
          <a:xfrm flipV="1">
            <a:off x="4643438" y="5589588"/>
            <a:ext cx="2160587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41" name="Oval 13"/>
          <p:cNvSpPr>
            <a:spLocks noChangeArrowheads="1"/>
          </p:cNvSpPr>
          <p:nvPr/>
        </p:nvSpPr>
        <p:spPr bwMode="auto">
          <a:xfrm rot="-1979533">
            <a:off x="4665663" y="4316413"/>
            <a:ext cx="2663825" cy="115093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Sorbitol </a:t>
            </a:r>
          </a:p>
          <a:p>
            <a:pPr algn="ctr"/>
            <a:r>
              <a:rPr lang="es-ES_tradnl"/>
              <a:t>deshidrogenasa</a:t>
            </a:r>
            <a:endParaRPr lang="es-ES"/>
          </a:p>
        </p:txBody>
      </p:sp>
      <p:sp>
        <p:nvSpPr>
          <p:cNvPr id="99343" name="Line 15"/>
          <p:cNvSpPr>
            <a:spLocks noChangeShapeType="1"/>
          </p:cNvSpPr>
          <p:nvPr/>
        </p:nvSpPr>
        <p:spPr bwMode="auto">
          <a:xfrm>
            <a:off x="2268538" y="5589588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71438" y="115888"/>
            <a:ext cx="8964612" cy="706437"/>
          </a:xfrm>
          <a:prstGeom prst="rect">
            <a:avLst/>
          </a:prstGeo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2800" b="1">
                <a:solidFill>
                  <a:schemeClr val="tx2"/>
                </a:solidFill>
              </a:rPr>
              <a:t>COMPLEJO DE LA PIRUVATO DESHIDROGENASA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0825" y="1125538"/>
            <a:ext cx="2916238" cy="2520950"/>
          </a:xfrm>
          <a:prstGeom prst="rect">
            <a:avLst/>
          </a:prstGeom>
          <a:solidFill>
            <a:srgbClr val="DDDDDD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2000" b="1"/>
              <a:t>Se encuentra en la matriz mitocondrial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0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2000" b="1"/>
              <a:t>No forma parte del Ciclo de Krebs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0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2000" b="1">
                <a:solidFill>
                  <a:srgbClr val="0000FF"/>
                </a:solidFill>
              </a:rPr>
              <a:t>3 enzimas distintas y cinco coenzimas</a:t>
            </a:r>
            <a:r>
              <a:rPr lang="es-ES" sz="2000" b="1">
                <a:solidFill>
                  <a:srgbClr val="DC425C"/>
                </a:solidFill>
              </a:rPr>
              <a:t>.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348038" y="1125538"/>
            <a:ext cx="5688012" cy="2879725"/>
          </a:xfrm>
          <a:prstGeom prst="rect">
            <a:avLst/>
          </a:prstGeom>
          <a:solidFill>
            <a:srgbClr val="DDDDDD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400" b="1"/>
              <a:t>E1</a:t>
            </a:r>
            <a:r>
              <a:rPr lang="es-ES" sz="2400" i="1"/>
              <a:t>: Piruvato deshidrogenasa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" sz="2400" i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400" b="1"/>
              <a:t>E2</a:t>
            </a:r>
            <a:r>
              <a:rPr lang="es-ES" sz="2400" i="1"/>
              <a:t>: Dihidrolipoamida transacetilasa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400" b="1"/>
              <a:t>E3</a:t>
            </a:r>
            <a:r>
              <a:rPr lang="es-ES" sz="2400" i="1"/>
              <a:t>: Dihidrolipoamida deshidrogenasa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" sz="2400" i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400" b="1" i="1" u="sng"/>
              <a:t>5 Coenzimas</a:t>
            </a:r>
            <a:r>
              <a:rPr lang="es-ES" sz="2400" i="1"/>
              <a:t>: TPP, Acido lipoico-`Lipoamida, FAD, NAD, CoASH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971550" y="4581525"/>
            <a:ext cx="5688013" cy="1625600"/>
          </a:xfrm>
          <a:prstGeom prst="rect">
            <a:avLst/>
          </a:prstGeom>
          <a:solidFill>
            <a:srgbClr val="F8FDB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000" b="1">
                <a:cs typeface="Arial" charset="0"/>
              </a:rPr>
              <a:t> Las cadenas de  E1 contienen TPP  </a:t>
            </a:r>
          </a:p>
          <a:p>
            <a:endParaRPr lang="es-ES" sz="2000" b="1">
              <a:cs typeface="Arial" charset="0"/>
            </a:endParaRPr>
          </a:p>
          <a:p>
            <a:pPr>
              <a:buFontTx/>
              <a:buChar char="•"/>
            </a:pPr>
            <a:r>
              <a:rPr lang="es-ES" sz="2000" b="1">
                <a:cs typeface="Arial" charset="0"/>
              </a:rPr>
              <a:t> E2: ác. Lipoico unido  covalentemente </a:t>
            </a:r>
          </a:p>
          <a:p>
            <a:endParaRPr lang="es-ES" sz="2000" b="1">
              <a:cs typeface="Arial" charset="0"/>
            </a:endParaRPr>
          </a:p>
          <a:p>
            <a:pPr>
              <a:buFontTx/>
              <a:buChar char="•"/>
            </a:pPr>
            <a:r>
              <a:rPr lang="es-ES" sz="2000" b="1">
                <a:cs typeface="Arial" charset="0"/>
              </a:rPr>
              <a:t> E3 : FAD fuertemente unido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build="p" animBg="1"/>
      <p:bldP spid="2662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smtClean="0"/>
              <a:t>ESTRUCTURA DEL ACIDO LIPOICO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16138"/>
          </a:xfrm>
          <a:solidFill>
            <a:schemeClr val="bg1"/>
          </a:solidFill>
        </p:spPr>
        <p:txBody>
          <a:bodyPr lIns="90488" tIns="44450" rIns="90488" bIns="44450"/>
          <a:lstStyle/>
          <a:p>
            <a:pPr eaLnBrk="1" hangingPunct="1"/>
            <a:r>
              <a:rPr lang="es-ES" sz="2000" b="1" smtClean="0"/>
              <a:t>POSEE DOS GRUPOS TIOLES ESENCIALES </a:t>
            </a:r>
          </a:p>
          <a:p>
            <a:pPr eaLnBrk="1" hangingPunct="1"/>
            <a:r>
              <a:rPr lang="es-ES" sz="2000" b="1" smtClean="0"/>
              <a:t>EN LA FORMA REDUCIDA SE ENCUENTRAN COMO </a:t>
            </a:r>
            <a:r>
              <a:rPr lang="es-ES" sz="2000" b="1" smtClean="0">
                <a:solidFill>
                  <a:srgbClr val="DC425C"/>
                </a:solidFill>
              </a:rPr>
              <a:t>HS-</a:t>
            </a:r>
            <a:r>
              <a:rPr lang="es-ES" sz="2000" b="1" smtClean="0"/>
              <a:t> Y EN LA OXIDADA COMO </a:t>
            </a:r>
            <a:r>
              <a:rPr lang="es-ES" sz="2000" b="1" smtClean="0">
                <a:solidFill>
                  <a:srgbClr val="DC425C"/>
                </a:solidFill>
              </a:rPr>
              <a:t>-S-S-</a:t>
            </a:r>
            <a:endParaRPr lang="es-ES" sz="2000" b="1" smtClean="0"/>
          </a:p>
          <a:p>
            <a:pPr eaLnBrk="1" hangingPunct="1"/>
            <a:r>
              <a:rPr lang="es-ES" sz="2000" b="1" smtClean="0"/>
              <a:t>INTERVIENE EN REACCIONES DE OXIDO-REDUCCION</a:t>
            </a:r>
          </a:p>
          <a:p>
            <a:pPr eaLnBrk="1" hangingPunct="1"/>
            <a:r>
              <a:rPr lang="es-ES" sz="2000" b="1" smtClean="0"/>
              <a:t>ACTUA COMO PORTADOR DE HIDROGENOS Y COMO PORTADOR DE ACILOS.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851275" y="4437063"/>
            <a:ext cx="2108200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pic>
        <p:nvPicPr>
          <p:cNvPr id="36871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4076700"/>
            <a:ext cx="4837112" cy="172878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</p:pic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708400" y="5302250"/>
            <a:ext cx="1871663" cy="50323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868363"/>
          </a:xfr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8900000" scaled="1"/>
          </a:gradFill>
        </p:spPr>
        <p:txBody>
          <a:bodyPr/>
          <a:lstStyle/>
          <a:p>
            <a:r>
              <a:rPr lang="es-PE" sz="2800" smtClean="0"/>
              <a:t>REACCION DE DESCARBOXILACION DEL PIRUVATO </a:t>
            </a:r>
            <a:r>
              <a:rPr lang="es-PE" sz="2400" smtClean="0"/>
              <a:t>(DESCARBOXILACIÓN OXIDATIVA)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14625" y="1143000"/>
          <a:ext cx="4429125" cy="5684838"/>
        </p:xfrm>
        <a:graphic>
          <a:graphicData uri="http://schemas.openxmlformats.org/presentationml/2006/ole">
            <p:oleObj spid="_x0000_s95234" r:id="rId3" imgW="3527542" imgH="5103339" progId="">
              <p:embed/>
            </p:oleObj>
          </a:graphicData>
        </a:graphic>
      </p:graphicFrame>
      <p:sp>
        <p:nvSpPr>
          <p:cNvPr id="4" name="3 Elipse"/>
          <p:cNvSpPr/>
          <p:nvPr/>
        </p:nvSpPr>
        <p:spPr>
          <a:xfrm>
            <a:off x="4429125" y="1143000"/>
            <a:ext cx="1143000" cy="714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5" name="4 Elipse"/>
          <p:cNvSpPr/>
          <p:nvPr/>
        </p:nvSpPr>
        <p:spPr>
          <a:xfrm>
            <a:off x="5786438" y="4429125"/>
            <a:ext cx="642937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6" name="5 Elipse"/>
          <p:cNvSpPr/>
          <p:nvPr/>
        </p:nvSpPr>
        <p:spPr>
          <a:xfrm>
            <a:off x="3857625" y="2928938"/>
            <a:ext cx="714375" cy="64293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7" name="6 Elipse"/>
          <p:cNvSpPr/>
          <p:nvPr/>
        </p:nvSpPr>
        <p:spPr>
          <a:xfrm>
            <a:off x="4286250" y="5715000"/>
            <a:ext cx="714375" cy="64293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3200" smtClean="0"/>
              <a:t>REGULACION DE LA ACTIVIDAD DE PDH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27463" cy="4525963"/>
          </a:xfrm>
          <a:solidFill>
            <a:srgbClr val="DDDDDD"/>
          </a:solidFill>
          <a:ln w="12700">
            <a:solidFill>
              <a:srgbClr val="0033CC"/>
            </a:solidFill>
          </a:ln>
        </p:spPr>
        <p:txBody>
          <a:bodyPr lIns="90488" tIns="44450" rIns="90488" bIns="44450"/>
          <a:lstStyle/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/>
            <a:r>
              <a:rPr lang="es-ES" sz="2800" b="1" smtClean="0"/>
              <a:t>REGULACION                            ALOSTERICA</a:t>
            </a:r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/>
            <a:r>
              <a:rPr lang="es-ES" sz="2800" b="1" smtClean="0"/>
              <a:t>MODIFICACION                   COVALENTE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5867400" y="1773238"/>
            <a:ext cx="2243138" cy="454025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/>
              <a:t>Acetil-CoA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940425" y="2428868"/>
            <a:ext cx="2243138" cy="454025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/>
              <a:t>NADH</a:t>
            </a:r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5364163" y="1700213"/>
            <a:ext cx="217487" cy="1873250"/>
          </a:xfrm>
          <a:custGeom>
            <a:avLst/>
            <a:gdLst>
              <a:gd name="T0" fmla="*/ 204787 w 137"/>
              <a:gd name="T1" fmla="*/ 0 h 1180"/>
              <a:gd name="T2" fmla="*/ 184150 w 137"/>
              <a:gd name="T3" fmla="*/ 6350 h 1180"/>
              <a:gd name="T4" fmla="*/ 163512 w 137"/>
              <a:gd name="T5" fmla="*/ 17462 h 1180"/>
              <a:gd name="T6" fmla="*/ 147637 w 137"/>
              <a:gd name="T7" fmla="*/ 36512 h 1180"/>
              <a:gd name="T8" fmla="*/ 131762 w 137"/>
              <a:gd name="T9" fmla="*/ 57150 h 1180"/>
              <a:gd name="T10" fmla="*/ 120650 w 137"/>
              <a:gd name="T11" fmla="*/ 80962 h 1180"/>
              <a:gd name="T12" fmla="*/ 112712 w 137"/>
              <a:gd name="T13" fmla="*/ 107950 h 1180"/>
              <a:gd name="T14" fmla="*/ 107950 w 137"/>
              <a:gd name="T15" fmla="*/ 141287 h 1180"/>
              <a:gd name="T16" fmla="*/ 107950 w 137"/>
              <a:gd name="T17" fmla="*/ 779462 h 1180"/>
              <a:gd name="T18" fmla="*/ 106362 w 137"/>
              <a:gd name="T19" fmla="*/ 812800 h 1180"/>
              <a:gd name="T20" fmla="*/ 100012 w 137"/>
              <a:gd name="T21" fmla="*/ 839788 h 1180"/>
              <a:gd name="T22" fmla="*/ 90487 w 137"/>
              <a:gd name="T23" fmla="*/ 866775 h 1180"/>
              <a:gd name="T24" fmla="*/ 76200 w 137"/>
              <a:gd name="T25" fmla="*/ 890588 h 1180"/>
              <a:gd name="T26" fmla="*/ 60325 w 137"/>
              <a:gd name="T27" fmla="*/ 909638 h 1180"/>
              <a:gd name="T28" fmla="*/ 42862 w 137"/>
              <a:gd name="T29" fmla="*/ 923925 h 1180"/>
              <a:gd name="T30" fmla="*/ 22225 w 137"/>
              <a:gd name="T31" fmla="*/ 933450 h 1180"/>
              <a:gd name="T32" fmla="*/ 0 w 137"/>
              <a:gd name="T33" fmla="*/ 936625 h 1180"/>
              <a:gd name="T34" fmla="*/ 22225 w 137"/>
              <a:gd name="T35" fmla="*/ 938212 h 1180"/>
              <a:gd name="T36" fmla="*/ 42862 w 137"/>
              <a:gd name="T37" fmla="*/ 947737 h 1180"/>
              <a:gd name="T38" fmla="*/ 60325 w 137"/>
              <a:gd name="T39" fmla="*/ 963612 h 1180"/>
              <a:gd name="T40" fmla="*/ 76200 w 137"/>
              <a:gd name="T41" fmla="*/ 984250 h 1180"/>
              <a:gd name="T42" fmla="*/ 90487 w 137"/>
              <a:gd name="T43" fmla="*/ 1004887 h 1180"/>
              <a:gd name="T44" fmla="*/ 100012 w 137"/>
              <a:gd name="T45" fmla="*/ 1031875 h 1180"/>
              <a:gd name="T46" fmla="*/ 106362 w 137"/>
              <a:gd name="T47" fmla="*/ 1062037 h 1180"/>
              <a:gd name="T48" fmla="*/ 107950 w 137"/>
              <a:gd name="T49" fmla="*/ 1092200 h 1180"/>
              <a:gd name="T50" fmla="*/ 107950 w 137"/>
              <a:gd name="T51" fmla="*/ 1733550 h 1180"/>
              <a:gd name="T52" fmla="*/ 112712 w 137"/>
              <a:gd name="T53" fmla="*/ 1763713 h 1180"/>
              <a:gd name="T54" fmla="*/ 120650 w 137"/>
              <a:gd name="T55" fmla="*/ 1790700 h 1180"/>
              <a:gd name="T56" fmla="*/ 131762 w 137"/>
              <a:gd name="T57" fmla="*/ 1814513 h 1180"/>
              <a:gd name="T58" fmla="*/ 147637 w 137"/>
              <a:gd name="T59" fmla="*/ 1835150 h 1180"/>
              <a:gd name="T60" fmla="*/ 163512 w 137"/>
              <a:gd name="T61" fmla="*/ 1854200 h 1180"/>
              <a:gd name="T62" fmla="*/ 184150 w 137"/>
              <a:gd name="T63" fmla="*/ 1865313 h 1180"/>
              <a:gd name="T64" fmla="*/ 204787 w 137"/>
              <a:gd name="T65" fmla="*/ 1871663 h 11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180"/>
              <a:gd name="T101" fmla="*/ 137 w 137"/>
              <a:gd name="T102" fmla="*/ 1180 h 118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180">
                <a:moveTo>
                  <a:pt x="136" y="0"/>
                </a:moveTo>
                <a:lnTo>
                  <a:pt x="129" y="0"/>
                </a:lnTo>
                <a:lnTo>
                  <a:pt x="122" y="2"/>
                </a:lnTo>
                <a:lnTo>
                  <a:pt x="116" y="4"/>
                </a:lnTo>
                <a:lnTo>
                  <a:pt x="109" y="8"/>
                </a:lnTo>
                <a:lnTo>
                  <a:pt x="103" y="11"/>
                </a:lnTo>
                <a:lnTo>
                  <a:pt x="98" y="17"/>
                </a:lnTo>
                <a:lnTo>
                  <a:pt x="93" y="23"/>
                </a:lnTo>
                <a:lnTo>
                  <a:pt x="88" y="28"/>
                </a:lnTo>
                <a:lnTo>
                  <a:pt x="83" y="36"/>
                </a:lnTo>
                <a:lnTo>
                  <a:pt x="80" y="43"/>
                </a:lnTo>
                <a:lnTo>
                  <a:pt x="76" y="51"/>
                </a:lnTo>
                <a:lnTo>
                  <a:pt x="73" y="60"/>
                </a:lnTo>
                <a:lnTo>
                  <a:pt x="71" y="68"/>
                </a:lnTo>
                <a:lnTo>
                  <a:pt x="69" y="77"/>
                </a:lnTo>
                <a:lnTo>
                  <a:pt x="68" y="89"/>
                </a:lnTo>
                <a:lnTo>
                  <a:pt x="68" y="98"/>
                </a:lnTo>
                <a:lnTo>
                  <a:pt x="68" y="491"/>
                </a:lnTo>
                <a:lnTo>
                  <a:pt x="68" y="501"/>
                </a:lnTo>
                <a:lnTo>
                  <a:pt x="67" y="512"/>
                </a:lnTo>
                <a:lnTo>
                  <a:pt x="65" y="522"/>
                </a:lnTo>
                <a:lnTo>
                  <a:pt x="63" y="529"/>
                </a:lnTo>
                <a:lnTo>
                  <a:pt x="60" y="539"/>
                </a:lnTo>
                <a:lnTo>
                  <a:pt x="57" y="546"/>
                </a:lnTo>
                <a:lnTo>
                  <a:pt x="53" y="554"/>
                </a:lnTo>
                <a:lnTo>
                  <a:pt x="48" y="561"/>
                </a:lnTo>
                <a:lnTo>
                  <a:pt x="43" y="567"/>
                </a:lnTo>
                <a:lnTo>
                  <a:pt x="38" y="573"/>
                </a:lnTo>
                <a:lnTo>
                  <a:pt x="33" y="578"/>
                </a:lnTo>
                <a:lnTo>
                  <a:pt x="27" y="582"/>
                </a:lnTo>
                <a:lnTo>
                  <a:pt x="20" y="586"/>
                </a:lnTo>
                <a:lnTo>
                  <a:pt x="14" y="588"/>
                </a:lnTo>
                <a:lnTo>
                  <a:pt x="7" y="590"/>
                </a:lnTo>
                <a:lnTo>
                  <a:pt x="0" y="590"/>
                </a:lnTo>
                <a:lnTo>
                  <a:pt x="7" y="590"/>
                </a:lnTo>
                <a:lnTo>
                  <a:pt x="14" y="591"/>
                </a:lnTo>
                <a:lnTo>
                  <a:pt x="20" y="593"/>
                </a:lnTo>
                <a:lnTo>
                  <a:pt x="27" y="597"/>
                </a:lnTo>
                <a:lnTo>
                  <a:pt x="33" y="601"/>
                </a:lnTo>
                <a:lnTo>
                  <a:pt x="38" y="607"/>
                </a:lnTo>
                <a:lnTo>
                  <a:pt x="43" y="612"/>
                </a:lnTo>
                <a:lnTo>
                  <a:pt x="48" y="620"/>
                </a:lnTo>
                <a:lnTo>
                  <a:pt x="53" y="625"/>
                </a:lnTo>
                <a:lnTo>
                  <a:pt x="57" y="633"/>
                </a:lnTo>
                <a:lnTo>
                  <a:pt x="60" y="642"/>
                </a:lnTo>
                <a:lnTo>
                  <a:pt x="63" y="650"/>
                </a:lnTo>
                <a:lnTo>
                  <a:pt x="65" y="659"/>
                </a:lnTo>
                <a:lnTo>
                  <a:pt x="67" y="669"/>
                </a:lnTo>
                <a:lnTo>
                  <a:pt x="68" y="678"/>
                </a:lnTo>
                <a:lnTo>
                  <a:pt x="68" y="688"/>
                </a:lnTo>
                <a:lnTo>
                  <a:pt x="68" y="1083"/>
                </a:lnTo>
                <a:lnTo>
                  <a:pt x="68" y="1092"/>
                </a:lnTo>
                <a:lnTo>
                  <a:pt x="69" y="1102"/>
                </a:lnTo>
                <a:lnTo>
                  <a:pt x="71" y="1111"/>
                </a:lnTo>
                <a:lnTo>
                  <a:pt x="73" y="1121"/>
                </a:lnTo>
                <a:lnTo>
                  <a:pt x="76" y="1128"/>
                </a:lnTo>
                <a:lnTo>
                  <a:pt x="80" y="1136"/>
                </a:lnTo>
                <a:lnTo>
                  <a:pt x="83" y="1143"/>
                </a:lnTo>
                <a:lnTo>
                  <a:pt x="88" y="1151"/>
                </a:lnTo>
                <a:lnTo>
                  <a:pt x="93" y="1156"/>
                </a:lnTo>
                <a:lnTo>
                  <a:pt x="98" y="1162"/>
                </a:lnTo>
                <a:lnTo>
                  <a:pt x="103" y="1168"/>
                </a:lnTo>
                <a:lnTo>
                  <a:pt x="109" y="1172"/>
                </a:lnTo>
                <a:lnTo>
                  <a:pt x="116" y="1175"/>
                </a:lnTo>
                <a:lnTo>
                  <a:pt x="122" y="1177"/>
                </a:lnTo>
                <a:lnTo>
                  <a:pt x="129" y="1179"/>
                </a:lnTo>
                <a:lnTo>
                  <a:pt x="136" y="1179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4429125" y="2206625"/>
            <a:ext cx="717550" cy="500063"/>
          </a:xfrm>
          <a:prstGeom prst="ellipse">
            <a:avLst/>
          </a:prstGeom>
          <a:solidFill>
            <a:srgbClr val="DC4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s-ES" sz="3200"/>
              <a:t>-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5724525" y="4005263"/>
            <a:ext cx="2889250" cy="457200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/>
              <a:t>FOSFORILACION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5543550" y="5013325"/>
            <a:ext cx="3609975" cy="45402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/>
              <a:t>DESFOSFORILACION</a:t>
            </a:r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 flipV="1">
            <a:off x="4354513" y="4149725"/>
            <a:ext cx="1223962" cy="358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4427538" y="4868863"/>
            <a:ext cx="1152525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6" name="Oval 14"/>
          <p:cNvSpPr>
            <a:spLocks noChangeArrowheads="1"/>
          </p:cNvSpPr>
          <p:nvPr/>
        </p:nvSpPr>
        <p:spPr bwMode="auto">
          <a:xfrm>
            <a:off x="4357688" y="3790950"/>
            <a:ext cx="717550" cy="500063"/>
          </a:xfrm>
          <a:prstGeom prst="ellipse">
            <a:avLst/>
          </a:prstGeom>
          <a:solidFill>
            <a:srgbClr val="DC4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s-ES" sz="3200"/>
              <a:t>-</a:t>
            </a:r>
          </a:p>
        </p:txBody>
      </p:sp>
      <p:sp>
        <p:nvSpPr>
          <p:cNvPr id="38927" name="Oval 15"/>
          <p:cNvSpPr>
            <a:spLocks noChangeArrowheads="1"/>
          </p:cNvSpPr>
          <p:nvPr/>
        </p:nvSpPr>
        <p:spPr bwMode="auto">
          <a:xfrm>
            <a:off x="4429125" y="5159375"/>
            <a:ext cx="717550" cy="500063"/>
          </a:xfrm>
          <a:prstGeom prst="ellipse">
            <a:avLst/>
          </a:prstGeom>
          <a:solidFill>
            <a:srgbClr val="6699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s-ES" sz="3200"/>
              <a:t>+</a:t>
            </a:r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 flipV="1">
            <a:off x="1116013" y="6092825"/>
            <a:ext cx="0" cy="647700"/>
          </a:xfrm>
          <a:prstGeom prst="line">
            <a:avLst/>
          </a:prstGeom>
          <a:noFill/>
          <a:ln w="3175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1404938" y="6310313"/>
            <a:ext cx="1150937" cy="466725"/>
          </a:xfrm>
          <a:prstGeom prst="rect">
            <a:avLst/>
          </a:prstGeom>
          <a:solidFill>
            <a:schemeClr val="bg1"/>
          </a:solidFill>
          <a:ln w="12700">
            <a:solidFill>
              <a:srgbClr val="6699FF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solidFill>
                  <a:srgbClr val="6699FF"/>
                </a:solidFill>
              </a:rPr>
              <a:t>ATP</a:t>
            </a:r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2843213" y="6381750"/>
            <a:ext cx="566737" cy="144463"/>
          </a:xfrm>
          <a:custGeom>
            <a:avLst/>
            <a:gdLst>
              <a:gd name="T0" fmla="*/ 1587 w 357"/>
              <a:gd name="T1" fmla="*/ 128588 h 91"/>
              <a:gd name="T2" fmla="*/ 9525 w 357"/>
              <a:gd name="T3" fmla="*/ 100013 h 91"/>
              <a:gd name="T4" fmla="*/ 23812 w 357"/>
              <a:gd name="T5" fmla="*/ 74613 h 91"/>
              <a:gd name="T6" fmla="*/ 46037 w 357"/>
              <a:gd name="T7" fmla="*/ 52388 h 91"/>
              <a:gd name="T8" fmla="*/ 58737 w 357"/>
              <a:gd name="T9" fmla="*/ 41275 h 91"/>
              <a:gd name="T10" fmla="*/ 73025 w 357"/>
              <a:gd name="T11" fmla="*/ 33338 h 91"/>
              <a:gd name="T12" fmla="*/ 88900 w 357"/>
              <a:gd name="T13" fmla="*/ 23813 h 91"/>
              <a:gd name="T14" fmla="*/ 104775 w 357"/>
              <a:gd name="T15" fmla="*/ 17463 h 91"/>
              <a:gd name="T16" fmla="*/ 123825 w 357"/>
              <a:gd name="T17" fmla="*/ 11113 h 91"/>
              <a:gd name="T18" fmla="*/ 141287 w 357"/>
              <a:gd name="T19" fmla="*/ 6350 h 91"/>
              <a:gd name="T20" fmla="*/ 160337 w 357"/>
              <a:gd name="T21" fmla="*/ 3175 h 91"/>
              <a:gd name="T22" fmla="*/ 180975 w 357"/>
              <a:gd name="T23" fmla="*/ 0 h 91"/>
              <a:gd name="T24" fmla="*/ 201612 w 357"/>
              <a:gd name="T25" fmla="*/ 0 h 91"/>
              <a:gd name="T26" fmla="*/ 333375 w 357"/>
              <a:gd name="T27" fmla="*/ 0 h 91"/>
              <a:gd name="T28" fmla="*/ 363537 w 357"/>
              <a:gd name="T29" fmla="*/ 3175 h 91"/>
              <a:gd name="T30" fmla="*/ 392112 w 357"/>
              <a:gd name="T31" fmla="*/ 11113 h 91"/>
              <a:gd name="T32" fmla="*/ 419100 w 357"/>
              <a:gd name="T33" fmla="*/ 20638 h 91"/>
              <a:gd name="T34" fmla="*/ 444500 w 357"/>
              <a:gd name="T35" fmla="*/ 33338 h 91"/>
              <a:gd name="T36" fmla="*/ 466725 w 357"/>
              <a:gd name="T37" fmla="*/ 47625 h 91"/>
              <a:gd name="T38" fmla="*/ 485775 w 357"/>
              <a:gd name="T39" fmla="*/ 65088 h 91"/>
              <a:gd name="T40" fmla="*/ 500062 w 357"/>
              <a:gd name="T41" fmla="*/ 84138 h 91"/>
              <a:gd name="T42" fmla="*/ 565150 w 357"/>
              <a:gd name="T43" fmla="*/ 95250 h 91"/>
              <a:gd name="T44" fmla="*/ 334962 w 357"/>
              <a:gd name="T45" fmla="*/ 95250 h 91"/>
              <a:gd name="T46" fmla="*/ 387350 w 357"/>
              <a:gd name="T47" fmla="*/ 87313 h 91"/>
              <a:gd name="T48" fmla="*/ 376237 w 357"/>
              <a:gd name="T49" fmla="*/ 73025 h 91"/>
              <a:gd name="T50" fmla="*/ 363537 w 357"/>
              <a:gd name="T51" fmla="*/ 58738 h 91"/>
              <a:gd name="T52" fmla="*/ 349250 w 357"/>
              <a:gd name="T53" fmla="*/ 46038 h 91"/>
              <a:gd name="T54" fmla="*/ 331787 w 357"/>
              <a:gd name="T55" fmla="*/ 33338 h 91"/>
              <a:gd name="T56" fmla="*/ 312737 w 357"/>
              <a:gd name="T57" fmla="*/ 23813 h 91"/>
              <a:gd name="T58" fmla="*/ 292100 w 357"/>
              <a:gd name="T59" fmla="*/ 15875 h 91"/>
              <a:gd name="T60" fmla="*/ 269875 w 357"/>
              <a:gd name="T61" fmla="*/ 9525 h 91"/>
              <a:gd name="T62" fmla="*/ 242887 w 357"/>
              <a:gd name="T63" fmla="*/ 9525 h 91"/>
              <a:gd name="T64" fmla="*/ 214312 w 357"/>
              <a:gd name="T65" fmla="*/ 20638 h 91"/>
              <a:gd name="T66" fmla="*/ 188912 w 357"/>
              <a:gd name="T67" fmla="*/ 33338 h 91"/>
              <a:gd name="T68" fmla="*/ 166687 w 357"/>
              <a:gd name="T69" fmla="*/ 49213 h 91"/>
              <a:gd name="T70" fmla="*/ 147637 w 357"/>
              <a:gd name="T71" fmla="*/ 66675 h 91"/>
              <a:gd name="T72" fmla="*/ 131762 w 357"/>
              <a:gd name="T73" fmla="*/ 85725 h 91"/>
              <a:gd name="T74" fmla="*/ 122237 w 357"/>
              <a:gd name="T75" fmla="*/ 107950 h 91"/>
              <a:gd name="T76" fmla="*/ 117475 w 357"/>
              <a:gd name="T77" fmla="*/ 131763 h 91"/>
              <a:gd name="T78" fmla="*/ 0 w 357"/>
              <a:gd name="T79" fmla="*/ 142875 h 9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357"/>
              <a:gd name="T121" fmla="*/ 0 h 91"/>
              <a:gd name="T122" fmla="*/ 357 w 357"/>
              <a:gd name="T123" fmla="*/ 91 h 9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357" h="91">
                <a:moveTo>
                  <a:pt x="0" y="90"/>
                </a:moveTo>
                <a:lnTo>
                  <a:pt x="1" y="81"/>
                </a:lnTo>
                <a:lnTo>
                  <a:pt x="3" y="72"/>
                </a:lnTo>
                <a:lnTo>
                  <a:pt x="6" y="63"/>
                </a:lnTo>
                <a:lnTo>
                  <a:pt x="10" y="55"/>
                </a:lnTo>
                <a:lnTo>
                  <a:pt x="15" y="47"/>
                </a:lnTo>
                <a:lnTo>
                  <a:pt x="22" y="40"/>
                </a:lnTo>
                <a:lnTo>
                  <a:pt x="29" y="33"/>
                </a:lnTo>
                <a:lnTo>
                  <a:pt x="33" y="29"/>
                </a:lnTo>
                <a:lnTo>
                  <a:pt x="37" y="26"/>
                </a:lnTo>
                <a:lnTo>
                  <a:pt x="42" y="23"/>
                </a:lnTo>
                <a:lnTo>
                  <a:pt x="46" y="21"/>
                </a:lnTo>
                <a:lnTo>
                  <a:pt x="51" y="18"/>
                </a:lnTo>
                <a:lnTo>
                  <a:pt x="56" y="15"/>
                </a:lnTo>
                <a:lnTo>
                  <a:pt x="61" y="13"/>
                </a:lnTo>
                <a:lnTo>
                  <a:pt x="66" y="11"/>
                </a:lnTo>
                <a:lnTo>
                  <a:pt x="72" y="9"/>
                </a:lnTo>
                <a:lnTo>
                  <a:pt x="78" y="7"/>
                </a:lnTo>
                <a:lnTo>
                  <a:pt x="83" y="5"/>
                </a:lnTo>
                <a:lnTo>
                  <a:pt x="89" y="4"/>
                </a:lnTo>
                <a:lnTo>
                  <a:pt x="95" y="3"/>
                </a:lnTo>
                <a:lnTo>
                  <a:pt x="101" y="2"/>
                </a:lnTo>
                <a:lnTo>
                  <a:pt x="107" y="1"/>
                </a:lnTo>
                <a:lnTo>
                  <a:pt x="114" y="0"/>
                </a:lnTo>
                <a:lnTo>
                  <a:pt x="121" y="0"/>
                </a:lnTo>
                <a:lnTo>
                  <a:pt x="127" y="0"/>
                </a:lnTo>
                <a:lnTo>
                  <a:pt x="200" y="0"/>
                </a:lnTo>
                <a:lnTo>
                  <a:pt x="210" y="0"/>
                </a:lnTo>
                <a:lnTo>
                  <a:pt x="219" y="1"/>
                </a:lnTo>
                <a:lnTo>
                  <a:pt x="229" y="2"/>
                </a:lnTo>
                <a:lnTo>
                  <a:pt x="238" y="4"/>
                </a:lnTo>
                <a:lnTo>
                  <a:pt x="247" y="7"/>
                </a:lnTo>
                <a:lnTo>
                  <a:pt x="256" y="9"/>
                </a:lnTo>
                <a:lnTo>
                  <a:pt x="264" y="13"/>
                </a:lnTo>
                <a:lnTo>
                  <a:pt x="272" y="16"/>
                </a:lnTo>
                <a:lnTo>
                  <a:pt x="280" y="21"/>
                </a:lnTo>
                <a:lnTo>
                  <a:pt x="287" y="25"/>
                </a:lnTo>
                <a:lnTo>
                  <a:pt x="294" y="30"/>
                </a:lnTo>
                <a:lnTo>
                  <a:pt x="300" y="35"/>
                </a:lnTo>
                <a:lnTo>
                  <a:pt x="306" y="41"/>
                </a:lnTo>
                <a:lnTo>
                  <a:pt x="311" y="47"/>
                </a:lnTo>
                <a:lnTo>
                  <a:pt x="315" y="53"/>
                </a:lnTo>
                <a:lnTo>
                  <a:pt x="319" y="60"/>
                </a:lnTo>
                <a:lnTo>
                  <a:pt x="356" y="60"/>
                </a:lnTo>
                <a:lnTo>
                  <a:pt x="290" y="90"/>
                </a:lnTo>
                <a:lnTo>
                  <a:pt x="211" y="60"/>
                </a:lnTo>
                <a:lnTo>
                  <a:pt x="247" y="60"/>
                </a:lnTo>
                <a:lnTo>
                  <a:pt x="244" y="55"/>
                </a:lnTo>
                <a:lnTo>
                  <a:pt x="241" y="50"/>
                </a:lnTo>
                <a:lnTo>
                  <a:pt x="237" y="46"/>
                </a:lnTo>
                <a:lnTo>
                  <a:pt x="234" y="41"/>
                </a:lnTo>
                <a:lnTo>
                  <a:pt x="229" y="37"/>
                </a:lnTo>
                <a:lnTo>
                  <a:pt x="224" y="32"/>
                </a:lnTo>
                <a:lnTo>
                  <a:pt x="220" y="29"/>
                </a:lnTo>
                <a:lnTo>
                  <a:pt x="214" y="25"/>
                </a:lnTo>
                <a:lnTo>
                  <a:pt x="209" y="21"/>
                </a:lnTo>
                <a:lnTo>
                  <a:pt x="203" y="18"/>
                </a:lnTo>
                <a:lnTo>
                  <a:pt x="197" y="15"/>
                </a:lnTo>
                <a:lnTo>
                  <a:pt x="191" y="12"/>
                </a:lnTo>
                <a:lnTo>
                  <a:pt x="184" y="10"/>
                </a:lnTo>
                <a:lnTo>
                  <a:pt x="177" y="8"/>
                </a:lnTo>
                <a:lnTo>
                  <a:pt x="170" y="6"/>
                </a:lnTo>
                <a:lnTo>
                  <a:pt x="163" y="4"/>
                </a:lnTo>
                <a:lnTo>
                  <a:pt x="153" y="6"/>
                </a:lnTo>
                <a:lnTo>
                  <a:pt x="144" y="9"/>
                </a:lnTo>
                <a:lnTo>
                  <a:pt x="135" y="13"/>
                </a:lnTo>
                <a:lnTo>
                  <a:pt x="127" y="16"/>
                </a:lnTo>
                <a:lnTo>
                  <a:pt x="119" y="21"/>
                </a:lnTo>
                <a:lnTo>
                  <a:pt x="111" y="25"/>
                </a:lnTo>
                <a:lnTo>
                  <a:pt x="105" y="31"/>
                </a:lnTo>
                <a:lnTo>
                  <a:pt x="98" y="36"/>
                </a:lnTo>
                <a:lnTo>
                  <a:pt x="93" y="42"/>
                </a:lnTo>
                <a:lnTo>
                  <a:pt x="87" y="48"/>
                </a:lnTo>
                <a:lnTo>
                  <a:pt x="83" y="54"/>
                </a:lnTo>
                <a:lnTo>
                  <a:pt x="80" y="61"/>
                </a:lnTo>
                <a:lnTo>
                  <a:pt x="77" y="68"/>
                </a:lnTo>
                <a:lnTo>
                  <a:pt x="75" y="75"/>
                </a:lnTo>
                <a:lnTo>
                  <a:pt x="74" y="83"/>
                </a:lnTo>
                <a:lnTo>
                  <a:pt x="73" y="90"/>
                </a:lnTo>
                <a:lnTo>
                  <a:pt x="0" y="90"/>
                </a:lnTo>
              </a:path>
            </a:pathLst>
          </a:custGeom>
          <a:solidFill>
            <a:schemeClr val="bg1"/>
          </a:solidFill>
          <a:ln w="12700" cap="rnd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3924300" y="6165850"/>
            <a:ext cx="0" cy="692150"/>
          </a:xfrm>
          <a:prstGeom prst="line">
            <a:avLst/>
          </a:prstGeom>
          <a:noFill/>
          <a:ln w="3175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4286250" y="6238875"/>
            <a:ext cx="1727200" cy="466725"/>
          </a:xfrm>
          <a:prstGeom prst="rect">
            <a:avLst/>
          </a:prstGeom>
          <a:solidFill>
            <a:schemeClr val="bg1"/>
          </a:solidFill>
          <a:ln w="12700">
            <a:solidFill>
              <a:srgbClr val="6699FF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solidFill>
                  <a:srgbClr val="6699FF"/>
                </a:solidFill>
              </a:rPr>
              <a:t>Glicólisis</a:t>
            </a:r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6156325" y="6381750"/>
            <a:ext cx="566738" cy="144463"/>
          </a:xfrm>
          <a:custGeom>
            <a:avLst/>
            <a:gdLst>
              <a:gd name="T0" fmla="*/ 1588 w 357"/>
              <a:gd name="T1" fmla="*/ 128588 h 91"/>
              <a:gd name="T2" fmla="*/ 9525 w 357"/>
              <a:gd name="T3" fmla="*/ 100013 h 91"/>
              <a:gd name="T4" fmla="*/ 23813 w 357"/>
              <a:gd name="T5" fmla="*/ 74613 h 91"/>
              <a:gd name="T6" fmla="*/ 46038 w 357"/>
              <a:gd name="T7" fmla="*/ 52388 h 91"/>
              <a:gd name="T8" fmla="*/ 58738 w 357"/>
              <a:gd name="T9" fmla="*/ 41275 h 91"/>
              <a:gd name="T10" fmla="*/ 73025 w 357"/>
              <a:gd name="T11" fmla="*/ 33338 h 91"/>
              <a:gd name="T12" fmla="*/ 88900 w 357"/>
              <a:gd name="T13" fmla="*/ 23813 h 91"/>
              <a:gd name="T14" fmla="*/ 104775 w 357"/>
              <a:gd name="T15" fmla="*/ 17463 h 91"/>
              <a:gd name="T16" fmla="*/ 123825 w 357"/>
              <a:gd name="T17" fmla="*/ 11113 h 91"/>
              <a:gd name="T18" fmla="*/ 141288 w 357"/>
              <a:gd name="T19" fmla="*/ 6350 h 91"/>
              <a:gd name="T20" fmla="*/ 160338 w 357"/>
              <a:gd name="T21" fmla="*/ 3175 h 91"/>
              <a:gd name="T22" fmla="*/ 180975 w 357"/>
              <a:gd name="T23" fmla="*/ 0 h 91"/>
              <a:gd name="T24" fmla="*/ 201613 w 357"/>
              <a:gd name="T25" fmla="*/ 0 h 91"/>
              <a:gd name="T26" fmla="*/ 333375 w 357"/>
              <a:gd name="T27" fmla="*/ 0 h 91"/>
              <a:gd name="T28" fmla="*/ 363538 w 357"/>
              <a:gd name="T29" fmla="*/ 3175 h 91"/>
              <a:gd name="T30" fmla="*/ 392113 w 357"/>
              <a:gd name="T31" fmla="*/ 11113 h 91"/>
              <a:gd name="T32" fmla="*/ 419100 w 357"/>
              <a:gd name="T33" fmla="*/ 20638 h 91"/>
              <a:gd name="T34" fmla="*/ 444500 w 357"/>
              <a:gd name="T35" fmla="*/ 33338 h 91"/>
              <a:gd name="T36" fmla="*/ 466725 w 357"/>
              <a:gd name="T37" fmla="*/ 47625 h 91"/>
              <a:gd name="T38" fmla="*/ 485775 w 357"/>
              <a:gd name="T39" fmla="*/ 65088 h 91"/>
              <a:gd name="T40" fmla="*/ 500063 w 357"/>
              <a:gd name="T41" fmla="*/ 84138 h 91"/>
              <a:gd name="T42" fmla="*/ 565150 w 357"/>
              <a:gd name="T43" fmla="*/ 95250 h 91"/>
              <a:gd name="T44" fmla="*/ 334963 w 357"/>
              <a:gd name="T45" fmla="*/ 95250 h 91"/>
              <a:gd name="T46" fmla="*/ 387350 w 357"/>
              <a:gd name="T47" fmla="*/ 87313 h 91"/>
              <a:gd name="T48" fmla="*/ 376238 w 357"/>
              <a:gd name="T49" fmla="*/ 73025 h 91"/>
              <a:gd name="T50" fmla="*/ 363538 w 357"/>
              <a:gd name="T51" fmla="*/ 58738 h 91"/>
              <a:gd name="T52" fmla="*/ 349250 w 357"/>
              <a:gd name="T53" fmla="*/ 46038 h 91"/>
              <a:gd name="T54" fmla="*/ 331788 w 357"/>
              <a:gd name="T55" fmla="*/ 33338 h 91"/>
              <a:gd name="T56" fmla="*/ 312738 w 357"/>
              <a:gd name="T57" fmla="*/ 23813 h 91"/>
              <a:gd name="T58" fmla="*/ 292100 w 357"/>
              <a:gd name="T59" fmla="*/ 15875 h 91"/>
              <a:gd name="T60" fmla="*/ 269875 w 357"/>
              <a:gd name="T61" fmla="*/ 9525 h 91"/>
              <a:gd name="T62" fmla="*/ 242888 w 357"/>
              <a:gd name="T63" fmla="*/ 9525 h 91"/>
              <a:gd name="T64" fmla="*/ 214313 w 357"/>
              <a:gd name="T65" fmla="*/ 20638 h 91"/>
              <a:gd name="T66" fmla="*/ 188913 w 357"/>
              <a:gd name="T67" fmla="*/ 33338 h 91"/>
              <a:gd name="T68" fmla="*/ 166688 w 357"/>
              <a:gd name="T69" fmla="*/ 49213 h 91"/>
              <a:gd name="T70" fmla="*/ 147638 w 357"/>
              <a:gd name="T71" fmla="*/ 66675 h 91"/>
              <a:gd name="T72" fmla="*/ 131763 w 357"/>
              <a:gd name="T73" fmla="*/ 85725 h 91"/>
              <a:gd name="T74" fmla="*/ 122238 w 357"/>
              <a:gd name="T75" fmla="*/ 107950 h 91"/>
              <a:gd name="T76" fmla="*/ 117475 w 357"/>
              <a:gd name="T77" fmla="*/ 131763 h 91"/>
              <a:gd name="T78" fmla="*/ 0 w 357"/>
              <a:gd name="T79" fmla="*/ 142875 h 9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357"/>
              <a:gd name="T121" fmla="*/ 0 h 91"/>
              <a:gd name="T122" fmla="*/ 357 w 357"/>
              <a:gd name="T123" fmla="*/ 91 h 9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357" h="91">
                <a:moveTo>
                  <a:pt x="0" y="90"/>
                </a:moveTo>
                <a:lnTo>
                  <a:pt x="1" y="81"/>
                </a:lnTo>
                <a:lnTo>
                  <a:pt x="3" y="72"/>
                </a:lnTo>
                <a:lnTo>
                  <a:pt x="6" y="63"/>
                </a:lnTo>
                <a:lnTo>
                  <a:pt x="10" y="55"/>
                </a:lnTo>
                <a:lnTo>
                  <a:pt x="15" y="47"/>
                </a:lnTo>
                <a:lnTo>
                  <a:pt x="22" y="40"/>
                </a:lnTo>
                <a:lnTo>
                  <a:pt x="29" y="33"/>
                </a:lnTo>
                <a:lnTo>
                  <a:pt x="33" y="29"/>
                </a:lnTo>
                <a:lnTo>
                  <a:pt x="37" y="26"/>
                </a:lnTo>
                <a:lnTo>
                  <a:pt x="42" y="23"/>
                </a:lnTo>
                <a:lnTo>
                  <a:pt x="46" y="21"/>
                </a:lnTo>
                <a:lnTo>
                  <a:pt x="51" y="18"/>
                </a:lnTo>
                <a:lnTo>
                  <a:pt x="56" y="15"/>
                </a:lnTo>
                <a:lnTo>
                  <a:pt x="61" y="13"/>
                </a:lnTo>
                <a:lnTo>
                  <a:pt x="66" y="11"/>
                </a:lnTo>
                <a:lnTo>
                  <a:pt x="72" y="9"/>
                </a:lnTo>
                <a:lnTo>
                  <a:pt x="78" y="7"/>
                </a:lnTo>
                <a:lnTo>
                  <a:pt x="83" y="5"/>
                </a:lnTo>
                <a:lnTo>
                  <a:pt x="89" y="4"/>
                </a:lnTo>
                <a:lnTo>
                  <a:pt x="95" y="3"/>
                </a:lnTo>
                <a:lnTo>
                  <a:pt x="101" y="2"/>
                </a:lnTo>
                <a:lnTo>
                  <a:pt x="107" y="1"/>
                </a:lnTo>
                <a:lnTo>
                  <a:pt x="114" y="0"/>
                </a:lnTo>
                <a:lnTo>
                  <a:pt x="121" y="0"/>
                </a:lnTo>
                <a:lnTo>
                  <a:pt x="127" y="0"/>
                </a:lnTo>
                <a:lnTo>
                  <a:pt x="200" y="0"/>
                </a:lnTo>
                <a:lnTo>
                  <a:pt x="210" y="0"/>
                </a:lnTo>
                <a:lnTo>
                  <a:pt x="219" y="1"/>
                </a:lnTo>
                <a:lnTo>
                  <a:pt x="229" y="2"/>
                </a:lnTo>
                <a:lnTo>
                  <a:pt x="238" y="4"/>
                </a:lnTo>
                <a:lnTo>
                  <a:pt x="247" y="7"/>
                </a:lnTo>
                <a:lnTo>
                  <a:pt x="256" y="9"/>
                </a:lnTo>
                <a:lnTo>
                  <a:pt x="264" y="13"/>
                </a:lnTo>
                <a:lnTo>
                  <a:pt x="272" y="16"/>
                </a:lnTo>
                <a:lnTo>
                  <a:pt x="280" y="21"/>
                </a:lnTo>
                <a:lnTo>
                  <a:pt x="287" y="25"/>
                </a:lnTo>
                <a:lnTo>
                  <a:pt x="294" y="30"/>
                </a:lnTo>
                <a:lnTo>
                  <a:pt x="300" y="35"/>
                </a:lnTo>
                <a:lnTo>
                  <a:pt x="306" y="41"/>
                </a:lnTo>
                <a:lnTo>
                  <a:pt x="311" y="47"/>
                </a:lnTo>
                <a:lnTo>
                  <a:pt x="315" y="53"/>
                </a:lnTo>
                <a:lnTo>
                  <a:pt x="319" y="60"/>
                </a:lnTo>
                <a:lnTo>
                  <a:pt x="356" y="60"/>
                </a:lnTo>
                <a:lnTo>
                  <a:pt x="290" y="90"/>
                </a:lnTo>
                <a:lnTo>
                  <a:pt x="211" y="60"/>
                </a:lnTo>
                <a:lnTo>
                  <a:pt x="247" y="60"/>
                </a:lnTo>
                <a:lnTo>
                  <a:pt x="244" y="55"/>
                </a:lnTo>
                <a:lnTo>
                  <a:pt x="241" y="50"/>
                </a:lnTo>
                <a:lnTo>
                  <a:pt x="237" y="46"/>
                </a:lnTo>
                <a:lnTo>
                  <a:pt x="234" y="41"/>
                </a:lnTo>
                <a:lnTo>
                  <a:pt x="229" y="37"/>
                </a:lnTo>
                <a:lnTo>
                  <a:pt x="224" y="32"/>
                </a:lnTo>
                <a:lnTo>
                  <a:pt x="220" y="29"/>
                </a:lnTo>
                <a:lnTo>
                  <a:pt x="214" y="25"/>
                </a:lnTo>
                <a:lnTo>
                  <a:pt x="209" y="21"/>
                </a:lnTo>
                <a:lnTo>
                  <a:pt x="203" y="18"/>
                </a:lnTo>
                <a:lnTo>
                  <a:pt x="197" y="15"/>
                </a:lnTo>
                <a:lnTo>
                  <a:pt x="191" y="12"/>
                </a:lnTo>
                <a:lnTo>
                  <a:pt x="184" y="10"/>
                </a:lnTo>
                <a:lnTo>
                  <a:pt x="177" y="8"/>
                </a:lnTo>
                <a:lnTo>
                  <a:pt x="170" y="6"/>
                </a:lnTo>
                <a:lnTo>
                  <a:pt x="163" y="4"/>
                </a:lnTo>
                <a:lnTo>
                  <a:pt x="153" y="6"/>
                </a:lnTo>
                <a:lnTo>
                  <a:pt x="144" y="9"/>
                </a:lnTo>
                <a:lnTo>
                  <a:pt x="135" y="13"/>
                </a:lnTo>
                <a:lnTo>
                  <a:pt x="127" y="16"/>
                </a:lnTo>
                <a:lnTo>
                  <a:pt x="119" y="21"/>
                </a:lnTo>
                <a:lnTo>
                  <a:pt x="111" y="25"/>
                </a:lnTo>
                <a:lnTo>
                  <a:pt x="105" y="31"/>
                </a:lnTo>
                <a:lnTo>
                  <a:pt x="98" y="36"/>
                </a:lnTo>
                <a:lnTo>
                  <a:pt x="93" y="42"/>
                </a:lnTo>
                <a:lnTo>
                  <a:pt x="87" y="48"/>
                </a:lnTo>
                <a:lnTo>
                  <a:pt x="83" y="54"/>
                </a:lnTo>
                <a:lnTo>
                  <a:pt x="80" y="61"/>
                </a:lnTo>
                <a:lnTo>
                  <a:pt x="77" y="68"/>
                </a:lnTo>
                <a:lnTo>
                  <a:pt x="75" y="75"/>
                </a:lnTo>
                <a:lnTo>
                  <a:pt x="74" y="83"/>
                </a:lnTo>
                <a:lnTo>
                  <a:pt x="73" y="90"/>
                </a:lnTo>
                <a:lnTo>
                  <a:pt x="0" y="90"/>
                </a:lnTo>
              </a:path>
            </a:pathLst>
          </a:custGeom>
          <a:solidFill>
            <a:schemeClr val="bg1"/>
          </a:solidFill>
          <a:ln w="12700" cap="rnd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>
            <a:off x="7092950" y="6021388"/>
            <a:ext cx="0" cy="836612"/>
          </a:xfrm>
          <a:prstGeom prst="line">
            <a:avLst/>
          </a:prstGeom>
          <a:noFill/>
          <a:ln w="3175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7453313" y="6094413"/>
            <a:ext cx="1368425" cy="466725"/>
          </a:xfrm>
          <a:prstGeom prst="rect">
            <a:avLst/>
          </a:prstGeom>
          <a:solidFill>
            <a:schemeClr val="bg1"/>
          </a:solidFill>
          <a:ln w="12700">
            <a:solidFill>
              <a:srgbClr val="6699FF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>
                <a:solidFill>
                  <a:srgbClr val="6699FF"/>
                </a:solidFill>
              </a:rPr>
              <a:t>PDH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900762" y="3071810"/>
            <a:ext cx="2243138" cy="459100"/>
          </a:xfrm>
          <a:prstGeom prst="rect">
            <a:avLst/>
          </a:prstGeom>
          <a:solidFill>
            <a:srgbClr val="F2B6C0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 sz="2400" b="1" dirty="0" smtClean="0"/>
              <a:t>ATP</a:t>
            </a:r>
            <a:endParaRPr lang="es-ES" sz="24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207963" y="276225"/>
            <a:ext cx="86836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2800" b="1" smtClean="0"/>
              <a:t/>
            </a:r>
            <a:br>
              <a:rPr lang="es-ES" sz="2800" b="1" smtClean="0"/>
            </a:br>
            <a:r>
              <a:rPr lang="es-ES" sz="2800" b="1" smtClean="0"/>
              <a:t>DESTINO DE LOS PRODUCTOS DE LA DESCARBOXILACION OXIDATIVA DE PIRUVATO</a:t>
            </a:r>
            <a:br>
              <a:rPr lang="es-ES" sz="2800" b="1" smtClean="0"/>
            </a:br>
            <a:endParaRPr lang="es-ES" sz="2800" b="1" smtClean="0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55788"/>
            <a:ext cx="8229600" cy="4525962"/>
          </a:xfrm>
          <a:solidFill>
            <a:srgbClr val="DDDDDD"/>
          </a:solidFill>
        </p:spPr>
        <p:txBody>
          <a:bodyPr lIns="90488" tIns="44450" rIns="90488" bIns="44450"/>
          <a:lstStyle/>
          <a:p>
            <a:pPr eaLnBrk="1" hangingPunct="1"/>
            <a:endParaRPr lang="es-ES" sz="2800" b="1" smtClean="0"/>
          </a:p>
          <a:p>
            <a:pPr eaLnBrk="1" hangingPunct="1"/>
            <a:r>
              <a:rPr lang="es-ES" sz="2800" b="1" smtClean="0"/>
              <a:t>ACETIL- CoA</a:t>
            </a:r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r>
              <a:rPr lang="es-ES" sz="2800" b="1" smtClean="0"/>
              <a:t>NADH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403350" y="2060575"/>
            <a:ext cx="23955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3" name="Freeform 7"/>
          <p:cNvSpPr>
            <a:spLocks/>
          </p:cNvSpPr>
          <p:nvPr/>
        </p:nvSpPr>
        <p:spPr bwMode="auto">
          <a:xfrm>
            <a:off x="3132138" y="1889125"/>
            <a:ext cx="1439862" cy="387350"/>
          </a:xfrm>
          <a:custGeom>
            <a:avLst/>
            <a:gdLst>
              <a:gd name="T0" fmla="*/ 3060 w 941"/>
              <a:gd name="T1" fmla="*/ 345800 h 289"/>
              <a:gd name="T2" fmla="*/ 22952 w 941"/>
              <a:gd name="T3" fmla="*/ 272083 h 289"/>
              <a:gd name="T4" fmla="*/ 62736 w 941"/>
              <a:gd name="T5" fmla="*/ 202387 h 289"/>
              <a:gd name="T6" fmla="*/ 117821 w 941"/>
              <a:gd name="T7" fmla="*/ 140733 h 289"/>
              <a:gd name="T8" fmla="*/ 149954 w 941"/>
              <a:gd name="T9" fmla="*/ 113926 h 289"/>
              <a:gd name="T10" fmla="*/ 186677 w 941"/>
              <a:gd name="T11" fmla="*/ 88461 h 289"/>
              <a:gd name="T12" fmla="*/ 226461 w 941"/>
              <a:gd name="T13" fmla="*/ 65675 h 289"/>
              <a:gd name="T14" fmla="*/ 269305 w 941"/>
              <a:gd name="T15" fmla="*/ 46911 h 289"/>
              <a:gd name="T16" fmla="*/ 313679 w 941"/>
              <a:gd name="T17" fmla="*/ 30827 h 289"/>
              <a:gd name="T18" fmla="*/ 362643 w 941"/>
              <a:gd name="T19" fmla="*/ 17424 h 289"/>
              <a:gd name="T20" fmla="*/ 410078 w 941"/>
              <a:gd name="T21" fmla="*/ 8042 h 289"/>
              <a:gd name="T22" fmla="*/ 460572 w 941"/>
              <a:gd name="T23" fmla="*/ 1340 h 289"/>
              <a:gd name="T24" fmla="*/ 514127 w 941"/>
              <a:gd name="T25" fmla="*/ 0 h 289"/>
              <a:gd name="T26" fmla="*/ 849228 w 941"/>
              <a:gd name="T27" fmla="*/ 1340 h 289"/>
              <a:gd name="T28" fmla="*/ 927265 w 941"/>
              <a:gd name="T29" fmla="*/ 10722 h 289"/>
              <a:gd name="T30" fmla="*/ 1003772 w 941"/>
              <a:gd name="T31" fmla="*/ 28147 h 289"/>
              <a:gd name="T32" fmla="*/ 1072628 w 941"/>
              <a:gd name="T33" fmla="*/ 54953 h 289"/>
              <a:gd name="T34" fmla="*/ 1136894 w 941"/>
              <a:gd name="T35" fmla="*/ 88461 h 289"/>
              <a:gd name="T36" fmla="*/ 1191979 w 941"/>
              <a:gd name="T37" fmla="*/ 130010 h 289"/>
              <a:gd name="T38" fmla="*/ 1240944 w 941"/>
              <a:gd name="T39" fmla="*/ 176921 h 289"/>
              <a:gd name="T40" fmla="*/ 1277667 w 941"/>
              <a:gd name="T41" fmla="*/ 229193 h 289"/>
              <a:gd name="T42" fmla="*/ 1438332 w 941"/>
              <a:gd name="T43" fmla="*/ 257340 h 289"/>
              <a:gd name="T44" fmla="*/ 853818 w 941"/>
              <a:gd name="T45" fmla="*/ 257340 h 289"/>
              <a:gd name="T46" fmla="*/ 986941 w 941"/>
              <a:gd name="T47" fmla="*/ 235895 h 289"/>
              <a:gd name="T48" fmla="*/ 959398 w 941"/>
              <a:gd name="T49" fmla="*/ 194345 h 289"/>
              <a:gd name="T50" fmla="*/ 927265 w 941"/>
              <a:gd name="T51" fmla="*/ 156816 h 289"/>
              <a:gd name="T52" fmla="*/ 890542 w 941"/>
              <a:gd name="T53" fmla="*/ 121968 h 289"/>
              <a:gd name="T54" fmla="*/ 846168 w 941"/>
              <a:gd name="T55" fmla="*/ 91141 h 289"/>
              <a:gd name="T56" fmla="*/ 797203 w 941"/>
              <a:gd name="T57" fmla="*/ 64335 h 289"/>
              <a:gd name="T58" fmla="*/ 746708 w 941"/>
              <a:gd name="T59" fmla="*/ 41550 h 289"/>
              <a:gd name="T60" fmla="*/ 691623 w 941"/>
              <a:gd name="T61" fmla="*/ 24126 h 289"/>
              <a:gd name="T62" fmla="*/ 622767 w 941"/>
              <a:gd name="T63" fmla="*/ 26806 h 289"/>
              <a:gd name="T64" fmla="*/ 546260 w 941"/>
              <a:gd name="T65" fmla="*/ 53612 h 289"/>
              <a:gd name="T66" fmla="*/ 478934 w 941"/>
              <a:gd name="T67" fmla="*/ 89801 h 289"/>
              <a:gd name="T68" fmla="*/ 422319 w 941"/>
              <a:gd name="T69" fmla="*/ 131351 h 289"/>
              <a:gd name="T70" fmla="*/ 371824 w 941"/>
              <a:gd name="T71" fmla="*/ 180942 h 289"/>
              <a:gd name="T72" fmla="*/ 335101 w 941"/>
              <a:gd name="T73" fmla="*/ 234554 h 289"/>
              <a:gd name="T74" fmla="*/ 309088 w 941"/>
              <a:gd name="T75" fmla="*/ 293528 h 289"/>
              <a:gd name="T76" fmla="*/ 295317 w 941"/>
              <a:gd name="T77" fmla="*/ 353842 h 289"/>
              <a:gd name="T78" fmla="*/ 0 w 941"/>
              <a:gd name="T79" fmla="*/ 386010 h 2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941"/>
              <a:gd name="T121" fmla="*/ 0 h 289"/>
              <a:gd name="T122" fmla="*/ 941 w 941"/>
              <a:gd name="T123" fmla="*/ 289 h 2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941" h="289">
                <a:moveTo>
                  <a:pt x="0" y="288"/>
                </a:moveTo>
                <a:lnTo>
                  <a:pt x="2" y="258"/>
                </a:lnTo>
                <a:lnTo>
                  <a:pt x="8" y="230"/>
                </a:lnTo>
                <a:lnTo>
                  <a:pt x="15" y="203"/>
                </a:lnTo>
                <a:lnTo>
                  <a:pt x="27" y="176"/>
                </a:lnTo>
                <a:lnTo>
                  <a:pt x="41" y="151"/>
                </a:lnTo>
                <a:lnTo>
                  <a:pt x="57" y="127"/>
                </a:lnTo>
                <a:lnTo>
                  <a:pt x="77" y="105"/>
                </a:lnTo>
                <a:lnTo>
                  <a:pt x="87" y="94"/>
                </a:lnTo>
                <a:lnTo>
                  <a:pt x="98" y="85"/>
                </a:lnTo>
                <a:lnTo>
                  <a:pt x="110" y="75"/>
                </a:lnTo>
                <a:lnTo>
                  <a:pt x="122" y="66"/>
                </a:lnTo>
                <a:lnTo>
                  <a:pt x="136" y="57"/>
                </a:lnTo>
                <a:lnTo>
                  <a:pt x="148" y="49"/>
                </a:lnTo>
                <a:lnTo>
                  <a:pt x="161" y="42"/>
                </a:lnTo>
                <a:lnTo>
                  <a:pt x="176" y="35"/>
                </a:lnTo>
                <a:lnTo>
                  <a:pt x="190" y="28"/>
                </a:lnTo>
                <a:lnTo>
                  <a:pt x="205" y="23"/>
                </a:lnTo>
                <a:lnTo>
                  <a:pt x="220" y="18"/>
                </a:lnTo>
                <a:lnTo>
                  <a:pt x="237" y="13"/>
                </a:lnTo>
                <a:lnTo>
                  <a:pt x="252" y="9"/>
                </a:lnTo>
                <a:lnTo>
                  <a:pt x="268" y="6"/>
                </a:lnTo>
                <a:lnTo>
                  <a:pt x="285" y="3"/>
                </a:lnTo>
                <a:lnTo>
                  <a:pt x="301" y="1"/>
                </a:lnTo>
                <a:lnTo>
                  <a:pt x="320" y="0"/>
                </a:lnTo>
                <a:lnTo>
                  <a:pt x="336" y="0"/>
                </a:lnTo>
                <a:lnTo>
                  <a:pt x="528" y="0"/>
                </a:lnTo>
                <a:lnTo>
                  <a:pt x="555" y="1"/>
                </a:lnTo>
                <a:lnTo>
                  <a:pt x="580" y="4"/>
                </a:lnTo>
                <a:lnTo>
                  <a:pt x="606" y="8"/>
                </a:lnTo>
                <a:lnTo>
                  <a:pt x="632" y="14"/>
                </a:lnTo>
                <a:lnTo>
                  <a:pt x="656" y="21"/>
                </a:lnTo>
                <a:lnTo>
                  <a:pt x="678" y="31"/>
                </a:lnTo>
                <a:lnTo>
                  <a:pt x="701" y="41"/>
                </a:lnTo>
                <a:lnTo>
                  <a:pt x="722" y="53"/>
                </a:lnTo>
                <a:lnTo>
                  <a:pt x="743" y="66"/>
                </a:lnTo>
                <a:lnTo>
                  <a:pt x="761" y="81"/>
                </a:lnTo>
                <a:lnTo>
                  <a:pt x="779" y="97"/>
                </a:lnTo>
                <a:lnTo>
                  <a:pt x="796" y="114"/>
                </a:lnTo>
                <a:lnTo>
                  <a:pt x="811" y="132"/>
                </a:lnTo>
                <a:lnTo>
                  <a:pt x="824" y="151"/>
                </a:lnTo>
                <a:lnTo>
                  <a:pt x="835" y="171"/>
                </a:lnTo>
                <a:lnTo>
                  <a:pt x="846" y="192"/>
                </a:lnTo>
                <a:lnTo>
                  <a:pt x="940" y="192"/>
                </a:lnTo>
                <a:lnTo>
                  <a:pt x="769" y="288"/>
                </a:lnTo>
                <a:lnTo>
                  <a:pt x="558" y="192"/>
                </a:lnTo>
                <a:lnTo>
                  <a:pt x="653" y="192"/>
                </a:lnTo>
                <a:lnTo>
                  <a:pt x="645" y="176"/>
                </a:lnTo>
                <a:lnTo>
                  <a:pt x="638" y="160"/>
                </a:lnTo>
                <a:lnTo>
                  <a:pt x="627" y="145"/>
                </a:lnTo>
                <a:lnTo>
                  <a:pt x="618" y="131"/>
                </a:lnTo>
                <a:lnTo>
                  <a:pt x="606" y="117"/>
                </a:lnTo>
                <a:lnTo>
                  <a:pt x="594" y="104"/>
                </a:lnTo>
                <a:lnTo>
                  <a:pt x="582" y="91"/>
                </a:lnTo>
                <a:lnTo>
                  <a:pt x="568" y="79"/>
                </a:lnTo>
                <a:lnTo>
                  <a:pt x="553" y="68"/>
                </a:lnTo>
                <a:lnTo>
                  <a:pt x="538" y="57"/>
                </a:lnTo>
                <a:lnTo>
                  <a:pt x="521" y="48"/>
                </a:lnTo>
                <a:lnTo>
                  <a:pt x="505" y="39"/>
                </a:lnTo>
                <a:lnTo>
                  <a:pt x="488" y="31"/>
                </a:lnTo>
                <a:lnTo>
                  <a:pt x="470" y="24"/>
                </a:lnTo>
                <a:lnTo>
                  <a:pt x="452" y="18"/>
                </a:lnTo>
                <a:lnTo>
                  <a:pt x="433" y="12"/>
                </a:lnTo>
                <a:lnTo>
                  <a:pt x="407" y="20"/>
                </a:lnTo>
                <a:lnTo>
                  <a:pt x="381" y="29"/>
                </a:lnTo>
                <a:lnTo>
                  <a:pt x="357" y="40"/>
                </a:lnTo>
                <a:lnTo>
                  <a:pt x="335" y="53"/>
                </a:lnTo>
                <a:lnTo>
                  <a:pt x="313" y="67"/>
                </a:lnTo>
                <a:lnTo>
                  <a:pt x="294" y="82"/>
                </a:lnTo>
                <a:lnTo>
                  <a:pt x="276" y="98"/>
                </a:lnTo>
                <a:lnTo>
                  <a:pt x="258" y="116"/>
                </a:lnTo>
                <a:lnTo>
                  <a:pt x="243" y="135"/>
                </a:lnTo>
                <a:lnTo>
                  <a:pt x="231" y="154"/>
                </a:lnTo>
                <a:lnTo>
                  <a:pt x="219" y="175"/>
                </a:lnTo>
                <a:lnTo>
                  <a:pt x="210" y="197"/>
                </a:lnTo>
                <a:lnTo>
                  <a:pt x="202" y="219"/>
                </a:lnTo>
                <a:lnTo>
                  <a:pt x="196" y="241"/>
                </a:lnTo>
                <a:lnTo>
                  <a:pt x="193" y="264"/>
                </a:lnTo>
                <a:lnTo>
                  <a:pt x="191" y="288"/>
                </a:lnTo>
                <a:lnTo>
                  <a:pt x="0" y="288"/>
                </a:lnTo>
              </a:path>
            </a:pathLst>
          </a:custGeom>
          <a:solidFill>
            <a:srgbClr val="6699FF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9944" name="Freeform 8"/>
          <p:cNvSpPr>
            <a:spLocks/>
          </p:cNvSpPr>
          <p:nvPr/>
        </p:nvSpPr>
        <p:spPr bwMode="auto">
          <a:xfrm rot="246434">
            <a:off x="2146300" y="4554538"/>
            <a:ext cx="1346200" cy="458787"/>
          </a:xfrm>
          <a:custGeom>
            <a:avLst/>
            <a:gdLst>
              <a:gd name="T0" fmla="*/ 1588 w 848"/>
              <a:gd name="T1" fmla="*/ 409575 h 289"/>
              <a:gd name="T2" fmla="*/ 22225 w 848"/>
              <a:gd name="T3" fmla="*/ 322262 h 289"/>
              <a:gd name="T4" fmla="*/ 58738 w 848"/>
              <a:gd name="T5" fmla="*/ 239712 h 289"/>
              <a:gd name="T6" fmla="*/ 109538 w 848"/>
              <a:gd name="T7" fmla="*/ 166687 h 289"/>
              <a:gd name="T8" fmla="*/ 139700 w 848"/>
              <a:gd name="T9" fmla="*/ 134937 h 289"/>
              <a:gd name="T10" fmla="*/ 174625 w 848"/>
              <a:gd name="T11" fmla="*/ 104775 h 289"/>
              <a:gd name="T12" fmla="*/ 211138 w 848"/>
              <a:gd name="T13" fmla="*/ 77787 h 289"/>
              <a:gd name="T14" fmla="*/ 249238 w 848"/>
              <a:gd name="T15" fmla="*/ 55562 h 289"/>
              <a:gd name="T16" fmla="*/ 293688 w 848"/>
              <a:gd name="T17" fmla="*/ 36512 h 289"/>
              <a:gd name="T18" fmla="*/ 336550 w 848"/>
              <a:gd name="T19" fmla="*/ 20637 h 289"/>
              <a:gd name="T20" fmla="*/ 384175 w 848"/>
              <a:gd name="T21" fmla="*/ 9525 h 289"/>
              <a:gd name="T22" fmla="*/ 430213 w 848"/>
              <a:gd name="T23" fmla="*/ 1587 h 289"/>
              <a:gd name="T24" fmla="*/ 481013 w 848"/>
              <a:gd name="T25" fmla="*/ 0 h 289"/>
              <a:gd name="T26" fmla="*/ 792162 w 848"/>
              <a:gd name="T27" fmla="*/ 1587 h 289"/>
              <a:gd name="T28" fmla="*/ 865188 w 848"/>
              <a:gd name="T29" fmla="*/ 12700 h 289"/>
              <a:gd name="T30" fmla="*/ 935038 w 848"/>
              <a:gd name="T31" fmla="*/ 33337 h 289"/>
              <a:gd name="T32" fmla="*/ 1000125 w 848"/>
              <a:gd name="T33" fmla="*/ 65087 h 289"/>
              <a:gd name="T34" fmla="*/ 1060450 w 848"/>
              <a:gd name="T35" fmla="*/ 104775 h 289"/>
              <a:gd name="T36" fmla="*/ 1112838 w 848"/>
              <a:gd name="T37" fmla="*/ 153987 h 289"/>
              <a:gd name="T38" fmla="*/ 1157288 w 848"/>
              <a:gd name="T39" fmla="*/ 209550 h 289"/>
              <a:gd name="T40" fmla="*/ 1193800 w 848"/>
              <a:gd name="T41" fmla="*/ 271462 h 289"/>
              <a:gd name="T42" fmla="*/ 1344613 w 848"/>
              <a:gd name="T43" fmla="*/ 304800 h 289"/>
              <a:gd name="T44" fmla="*/ 795337 w 848"/>
              <a:gd name="T45" fmla="*/ 304800 h 289"/>
              <a:gd name="T46" fmla="*/ 922338 w 848"/>
              <a:gd name="T47" fmla="*/ 279400 h 289"/>
              <a:gd name="T48" fmla="*/ 895350 w 848"/>
              <a:gd name="T49" fmla="*/ 230187 h 289"/>
              <a:gd name="T50" fmla="*/ 865188 w 848"/>
              <a:gd name="T51" fmla="*/ 185737 h 289"/>
              <a:gd name="T52" fmla="*/ 831850 w 848"/>
              <a:gd name="T53" fmla="*/ 144462 h 289"/>
              <a:gd name="T54" fmla="*/ 790575 w 848"/>
              <a:gd name="T55" fmla="*/ 107950 h 289"/>
              <a:gd name="T56" fmla="*/ 744537 w 848"/>
              <a:gd name="T57" fmla="*/ 76200 h 289"/>
              <a:gd name="T58" fmla="*/ 698500 w 848"/>
              <a:gd name="T59" fmla="*/ 49212 h 289"/>
              <a:gd name="T60" fmla="*/ 646113 w 848"/>
              <a:gd name="T61" fmla="*/ 28575 h 289"/>
              <a:gd name="T62" fmla="*/ 581025 w 848"/>
              <a:gd name="T63" fmla="*/ 31750 h 289"/>
              <a:gd name="T64" fmla="*/ 511175 w 848"/>
              <a:gd name="T65" fmla="*/ 63500 h 289"/>
              <a:gd name="T66" fmla="*/ 447675 w 848"/>
              <a:gd name="T67" fmla="*/ 106362 h 289"/>
              <a:gd name="T68" fmla="*/ 393700 w 848"/>
              <a:gd name="T69" fmla="*/ 155575 h 289"/>
              <a:gd name="T70" fmla="*/ 349250 w 848"/>
              <a:gd name="T71" fmla="*/ 214312 h 289"/>
              <a:gd name="T72" fmla="*/ 314325 w 848"/>
              <a:gd name="T73" fmla="*/ 277812 h 289"/>
              <a:gd name="T74" fmla="*/ 290513 w 848"/>
              <a:gd name="T75" fmla="*/ 347662 h 289"/>
              <a:gd name="T76" fmla="*/ 277813 w 848"/>
              <a:gd name="T77" fmla="*/ 419100 h 289"/>
              <a:gd name="T78" fmla="*/ 0 w 848"/>
              <a:gd name="T79" fmla="*/ 457200 h 2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48"/>
              <a:gd name="T121" fmla="*/ 0 h 289"/>
              <a:gd name="T122" fmla="*/ 848 w 848"/>
              <a:gd name="T123" fmla="*/ 289 h 2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48" h="289">
                <a:moveTo>
                  <a:pt x="0" y="288"/>
                </a:moveTo>
                <a:lnTo>
                  <a:pt x="1" y="258"/>
                </a:lnTo>
                <a:lnTo>
                  <a:pt x="7" y="230"/>
                </a:lnTo>
                <a:lnTo>
                  <a:pt x="14" y="203"/>
                </a:lnTo>
                <a:lnTo>
                  <a:pt x="23" y="176"/>
                </a:lnTo>
                <a:lnTo>
                  <a:pt x="37" y="151"/>
                </a:lnTo>
                <a:lnTo>
                  <a:pt x="52" y="127"/>
                </a:lnTo>
                <a:lnTo>
                  <a:pt x="69" y="105"/>
                </a:lnTo>
                <a:lnTo>
                  <a:pt x="79" y="94"/>
                </a:lnTo>
                <a:lnTo>
                  <a:pt x="88" y="85"/>
                </a:lnTo>
                <a:lnTo>
                  <a:pt x="99" y="75"/>
                </a:lnTo>
                <a:lnTo>
                  <a:pt x="110" y="66"/>
                </a:lnTo>
                <a:lnTo>
                  <a:pt x="121" y="57"/>
                </a:lnTo>
                <a:lnTo>
                  <a:pt x="133" y="49"/>
                </a:lnTo>
                <a:lnTo>
                  <a:pt x="145" y="42"/>
                </a:lnTo>
                <a:lnTo>
                  <a:pt x="157" y="35"/>
                </a:lnTo>
                <a:lnTo>
                  <a:pt x="171" y="28"/>
                </a:lnTo>
                <a:lnTo>
                  <a:pt x="185" y="23"/>
                </a:lnTo>
                <a:lnTo>
                  <a:pt x="198" y="18"/>
                </a:lnTo>
                <a:lnTo>
                  <a:pt x="212" y="13"/>
                </a:lnTo>
                <a:lnTo>
                  <a:pt x="227" y="9"/>
                </a:lnTo>
                <a:lnTo>
                  <a:pt x="242" y="6"/>
                </a:lnTo>
                <a:lnTo>
                  <a:pt x="256" y="3"/>
                </a:lnTo>
                <a:lnTo>
                  <a:pt x="271" y="1"/>
                </a:lnTo>
                <a:lnTo>
                  <a:pt x="286" y="0"/>
                </a:lnTo>
                <a:lnTo>
                  <a:pt x="303" y="0"/>
                </a:lnTo>
                <a:lnTo>
                  <a:pt x="475" y="0"/>
                </a:lnTo>
                <a:lnTo>
                  <a:pt x="499" y="1"/>
                </a:lnTo>
                <a:lnTo>
                  <a:pt x="522" y="4"/>
                </a:lnTo>
                <a:lnTo>
                  <a:pt x="545" y="8"/>
                </a:lnTo>
                <a:lnTo>
                  <a:pt x="567" y="14"/>
                </a:lnTo>
                <a:lnTo>
                  <a:pt x="589" y="21"/>
                </a:lnTo>
                <a:lnTo>
                  <a:pt x="611" y="31"/>
                </a:lnTo>
                <a:lnTo>
                  <a:pt x="630" y="41"/>
                </a:lnTo>
                <a:lnTo>
                  <a:pt x="650" y="53"/>
                </a:lnTo>
                <a:lnTo>
                  <a:pt x="668" y="66"/>
                </a:lnTo>
                <a:lnTo>
                  <a:pt x="685" y="81"/>
                </a:lnTo>
                <a:lnTo>
                  <a:pt x="701" y="97"/>
                </a:lnTo>
                <a:lnTo>
                  <a:pt x="715" y="114"/>
                </a:lnTo>
                <a:lnTo>
                  <a:pt x="729" y="132"/>
                </a:lnTo>
                <a:lnTo>
                  <a:pt x="741" y="151"/>
                </a:lnTo>
                <a:lnTo>
                  <a:pt x="752" y="171"/>
                </a:lnTo>
                <a:lnTo>
                  <a:pt x="760" y="192"/>
                </a:lnTo>
                <a:lnTo>
                  <a:pt x="847" y="192"/>
                </a:lnTo>
                <a:lnTo>
                  <a:pt x="691" y="288"/>
                </a:lnTo>
                <a:lnTo>
                  <a:pt x="501" y="192"/>
                </a:lnTo>
                <a:lnTo>
                  <a:pt x="587" y="192"/>
                </a:lnTo>
                <a:lnTo>
                  <a:pt x="581" y="176"/>
                </a:lnTo>
                <a:lnTo>
                  <a:pt x="574" y="160"/>
                </a:lnTo>
                <a:lnTo>
                  <a:pt x="564" y="145"/>
                </a:lnTo>
                <a:lnTo>
                  <a:pt x="556" y="131"/>
                </a:lnTo>
                <a:lnTo>
                  <a:pt x="545" y="117"/>
                </a:lnTo>
                <a:lnTo>
                  <a:pt x="535" y="104"/>
                </a:lnTo>
                <a:lnTo>
                  <a:pt x="524" y="91"/>
                </a:lnTo>
                <a:lnTo>
                  <a:pt x="512" y="79"/>
                </a:lnTo>
                <a:lnTo>
                  <a:pt x="498" y="68"/>
                </a:lnTo>
                <a:lnTo>
                  <a:pt x="484" y="57"/>
                </a:lnTo>
                <a:lnTo>
                  <a:pt x="469" y="48"/>
                </a:lnTo>
                <a:lnTo>
                  <a:pt x="455" y="39"/>
                </a:lnTo>
                <a:lnTo>
                  <a:pt x="440" y="31"/>
                </a:lnTo>
                <a:lnTo>
                  <a:pt x="423" y="24"/>
                </a:lnTo>
                <a:lnTo>
                  <a:pt x="407" y="18"/>
                </a:lnTo>
                <a:lnTo>
                  <a:pt x="389" y="12"/>
                </a:lnTo>
                <a:lnTo>
                  <a:pt x="366" y="20"/>
                </a:lnTo>
                <a:lnTo>
                  <a:pt x="343" y="29"/>
                </a:lnTo>
                <a:lnTo>
                  <a:pt x="322" y="40"/>
                </a:lnTo>
                <a:lnTo>
                  <a:pt x="301" y="53"/>
                </a:lnTo>
                <a:lnTo>
                  <a:pt x="282" y="67"/>
                </a:lnTo>
                <a:lnTo>
                  <a:pt x="265" y="82"/>
                </a:lnTo>
                <a:lnTo>
                  <a:pt x="248" y="98"/>
                </a:lnTo>
                <a:lnTo>
                  <a:pt x="233" y="116"/>
                </a:lnTo>
                <a:lnTo>
                  <a:pt x="220" y="135"/>
                </a:lnTo>
                <a:lnTo>
                  <a:pt x="208" y="154"/>
                </a:lnTo>
                <a:lnTo>
                  <a:pt x="198" y="175"/>
                </a:lnTo>
                <a:lnTo>
                  <a:pt x="190" y="197"/>
                </a:lnTo>
                <a:lnTo>
                  <a:pt x="183" y="219"/>
                </a:lnTo>
                <a:lnTo>
                  <a:pt x="178" y="241"/>
                </a:lnTo>
                <a:lnTo>
                  <a:pt x="175" y="264"/>
                </a:lnTo>
                <a:lnTo>
                  <a:pt x="174" y="288"/>
                </a:lnTo>
                <a:lnTo>
                  <a:pt x="0" y="288"/>
                </a:lnTo>
              </a:path>
            </a:pathLst>
          </a:custGeom>
          <a:solidFill>
            <a:srgbClr val="6699FF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059113" y="5084763"/>
            <a:ext cx="2219325" cy="650875"/>
          </a:xfrm>
          <a:prstGeom prst="rect">
            <a:avLst/>
          </a:prstGeom>
          <a:noFill/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b="1"/>
              <a:t>CADENA RESPIRATORIA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715000" y="2514600"/>
            <a:ext cx="1771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3851275" y="2420938"/>
            <a:ext cx="1457325" cy="650875"/>
          </a:xfrm>
          <a:prstGeom prst="rect">
            <a:avLst/>
          </a:prstGeom>
          <a:noFill/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b="1"/>
              <a:t>CICLO DE KREBS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algn="r" eaLnBrk="1" hangingPunct="1"/>
            <a:r>
              <a:rPr lang="es-ES" dirty="0" smtClean="0"/>
              <a:t>Procedencia de la </a:t>
            </a:r>
            <a:r>
              <a:rPr lang="es-ES" dirty="0" err="1" smtClean="0"/>
              <a:t>Acetil-CoA</a:t>
            </a:r>
            <a:endParaRPr lang="es-ES" dirty="0" smtClean="0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348038" y="4349750"/>
            <a:ext cx="2219325" cy="454025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 u="sng">
                <a:solidFill>
                  <a:schemeClr val="bg1"/>
                </a:solidFill>
              </a:rPr>
              <a:t>ACETIL-CoA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5487988" y="3055938"/>
            <a:ext cx="21304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Aminoácidos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220788" y="3132138"/>
            <a:ext cx="18256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PIRUVATO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144588" y="5494338"/>
            <a:ext cx="24352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" sz="2400" b="1">
                <a:solidFill>
                  <a:schemeClr val="accent2"/>
                </a:solidFill>
              </a:rPr>
              <a:t>-Oxidación de ácidos grasos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5716588" y="5494338"/>
            <a:ext cx="18256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Cuerpos cetónicos</a:t>
            </a:r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3048000" y="3663950"/>
            <a:ext cx="533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H="1">
            <a:off x="5564188" y="3624263"/>
            <a:ext cx="530225" cy="612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flipV="1">
            <a:off x="2868613" y="4916488"/>
            <a:ext cx="663575" cy="466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H="1" flipV="1">
            <a:off x="5729288" y="4799013"/>
            <a:ext cx="657225" cy="4730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992188" y="1760538"/>
            <a:ext cx="19018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Hidratos de Carbono</a:t>
            </a:r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1905000" y="26670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H="1">
            <a:off x="3200400" y="3352800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1049</Words>
  <Application>Microsoft Office PowerPoint</Application>
  <PresentationFormat>Presentación en pantalla (4:3)</PresentationFormat>
  <Paragraphs>420</Paragraphs>
  <Slides>36</Slides>
  <Notes>18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Diseño predeterminado</vt:lpstr>
      <vt:lpstr>Diapositiva 1</vt:lpstr>
      <vt:lpstr>PROCEDENCIAS DEL PIRUVATO</vt:lpstr>
      <vt:lpstr>DESTINO DEL  PIRUVATO EN AEROBIOSIS</vt:lpstr>
      <vt:lpstr>Diapositiva 4</vt:lpstr>
      <vt:lpstr>ESTRUCTURA DEL ACIDO LIPOICO</vt:lpstr>
      <vt:lpstr>REACCION DE DESCARBOXILACION DEL PIRUVATO (DESCARBOXILACIÓN OXIDATIVA)</vt:lpstr>
      <vt:lpstr>REGULACION DE LA ACTIVIDAD DE PDH</vt:lpstr>
      <vt:lpstr> DESTINO DE LOS PRODUCTOS DE LA DESCARBOXILACION OXIDATIVA DE PIRUVATO </vt:lpstr>
      <vt:lpstr>Procedencia de la Acetil-CoA</vt:lpstr>
      <vt:lpstr>FUNCIONES DEL CICLO DE KREBS</vt:lpstr>
      <vt:lpstr>Diapositiva 11</vt:lpstr>
      <vt:lpstr>ESQUEMA DE LA PRIMERA REACCION DEL C. DE KREBS</vt:lpstr>
      <vt:lpstr>REACCION DE LA ISOCITRATO DESHIDROGENASA</vt:lpstr>
      <vt:lpstr>Esquema de distribución de carbonos desde Succinato a Oxalacetato</vt:lpstr>
      <vt:lpstr>Diapositiva 15</vt:lpstr>
      <vt:lpstr>BALANCE ENERGETICO DEL CICLO DE KREBS</vt:lpstr>
      <vt:lpstr>Diapositiva 17</vt:lpstr>
      <vt:lpstr>RENDIMIENTO DE ATP POR OXIDACION TOTAL DE 1 MOLECULA DE GLUCOSA</vt:lpstr>
      <vt:lpstr>Diapositiva 19</vt:lpstr>
      <vt:lpstr>REACCIONES ANAPLEROTICAS O DE RELLENO</vt:lpstr>
      <vt:lpstr>Diapositiva 21</vt:lpstr>
      <vt:lpstr>   </vt:lpstr>
      <vt:lpstr>BIOSINTESIS DE FOSFOENOLPIRUVATO</vt:lpstr>
      <vt:lpstr> FRUCTOSA-1,6-BISFOSFATASA </vt:lpstr>
      <vt:lpstr>ETAPAS DE LA GLUCONEOGENESIS</vt:lpstr>
      <vt:lpstr>GASTO DE ENERGIA EN LA GLUCONEOGENESIS</vt:lpstr>
      <vt:lpstr> GLUCOSA A PARTIR DE GLUCOSA-6-FOSFATO </vt:lpstr>
      <vt:lpstr>REGULACIÓN DE LA GLUCONEOGÉNESIS</vt:lpstr>
      <vt:lpstr>VIA DE LAS PENTOSAS</vt:lpstr>
      <vt:lpstr>CARACTERISTICAS DE LAS REACCIONES DE LA VIA DE LAS PENTOSAS</vt:lpstr>
      <vt:lpstr>REACCIONES DE LA FASE OXIDATIVA</vt:lpstr>
      <vt:lpstr>REACCIONES DE LA FASE  NO OXIDATIVA</vt:lpstr>
      <vt:lpstr>Diapositiva 33</vt:lpstr>
      <vt:lpstr>Diapositiva 34</vt:lpstr>
      <vt:lpstr>SORBITOL</vt:lpstr>
      <vt:lpstr>Metabolismo del sorbitol</vt:lpstr>
    </vt:vector>
  </TitlesOfParts>
  <Company>Uso 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Irma</cp:lastModifiedBy>
  <cp:revision>51</cp:revision>
  <dcterms:created xsi:type="dcterms:W3CDTF">2011-09-06T13:15:38Z</dcterms:created>
  <dcterms:modified xsi:type="dcterms:W3CDTF">2013-09-17T22:35:43Z</dcterms:modified>
</cp:coreProperties>
</file>